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603" autoAdjust="0"/>
  </p:normalViewPr>
  <p:slideViewPr>
    <p:cSldViewPr>
      <p:cViewPr>
        <p:scale>
          <a:sx n="90" d="100"/>
          <a:sy n="90" d="100"/>
        </p:scale>
        <p:origin x="-749" y="6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DA94CE9D-3CB3-4101-90CC-A2F111E8D023}" type="datetimeFigureOut">
              <a:rPr lang="en-US" smtClean="0"/>
              <a:pPr/>
              <a:t>4/12/2018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4D8912D3-08CF-4410-A9C5-41E763BE7D25}" type="slidenum">
              <a:rPr lang="en-US" smtClean="0"/>
              <a:pPr/>
              <a:t>‹#›</a:t>
            </a:fld>
            <a:endParaRPr lang="en-US"/>
          </a:p>
        </p:txBody>
      </p:sp>
    </p:spTree>
    <p:extLst>
      <p:ext uri="{BB962C8B-B14F-4D97-AF65-F5344CB8AC3E}">
        <p14:creationId xmlns:p14="http://schemas.microsoft.com/office/powerpoint/2010/main" val="1996693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8912D3-08CF-4410-A9C5-41E763BE7D25}"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This is a screenshot</a:t>
            </a:r>
            <a:r>
              <a:rPr lang="en-US" baseline="0" dirty="0" smtClean="0"/>
              <a:t> </a:t>
            </a:r>
            <a:r>
              <a:rPr lang="en-US" dirty="0" smtClean="0"/>
              <a:t>the Project Code Maintenance Screen (CM004) and the pop-up where task codes are</a:t>
            </a:r>
            <a:r>
              <a:rPr lang="en-US" baseline="0" dirty="0" smtClean="0"/>
              <a:t> listed</a:t>
            </a:r>
            <a:r>
              <a:rPr lang="en-US" dirty="0" smtClean="0"/>
              <a:t>.  </a:t>
            </a:r>
          </a:p>
          <a:p>
            <a:pPr eaLnBrk="1" hangingPunct="1"/>
            <a:endParaRPr lang="en-US" dirty="0" smtClean="0"/>
          </a:p>
          <a:p>
            <a:pPr eaLnBrk="1" hangingPunct="1"/>
            <a:r>
              <a:rPr lang="en-US" dirty="0" smtClean="0"/>
              <a:t>Line Offices</a:t>
            </a:r>
            <a:r>
              <a:rPr lang="en-US" baseline="0" dirty="0" smtClean="0"/>
              <a:t> are responsible for creating new Project/Task Codes.  NOAA has specific procedures in place for creating new projects.  The Project/Task Code Form and Procedures link is on this slide for more information.</a:t>
            </a:r>
            <a:endParaRPr lang="en-US" dirty="0" smtClean="0"/>
          </a:p>
          <a:p>
            <a:pPr eaLnBrk="1" hangingPunct="1"/>
            <a:endParaRPr lang="en-US" dirty="0" smtClean="0"/>
          </a:p>
          <a:p>
            <a:pPr algn="l" eaLnBrk="1" hangingPunct="1"/>
            <a:r>
              <a:rPr lang="en-US" dirty="0" smtClean="0"/>
              <a:t>The Project Code Maintenance Screen contains a lot of background information that is used for reporting purposes such as:  Project Type, Fund Code, Program Code, D/R – Direct/Reimbursable Flag, Field of Science</a:t>
            </a:r>
            <a:r>
              <a:rPr lang="en-US" baseline="0" dirty="0" smtClean="0"/>
              <a:t> Code, National Science </a:t>
            </a:r>
            <a:r>
              <a:rPr lang="en-US" baseline="0" dirty="0" smtClean="0"/>
              <a:t>Foundation (NSF) </a:t>
            </a:r>
            <a:r>
              <a:rPr lang="en-US" baseline="0" dirty="0" smtClean="0"/>
              <a:t>Code, and a Goal Code.  The Field of Science, NSF, and Goal codes along with their descriptions are included within the Project/Task Code Form. The Finance Fund Code Listing located on the Finance Website contains the project type designation and additional project code prerequisites as certain Fund Codes have different requirements.</a:t>
            </a:r>
          </a:p>
          <a:p>
            <a:pPr algn="l" eaLnBrk="1" hangingPunct="1"/>
            <a:endParaRPr lang="en-US" baseline="0" dirty="0" smtClean="0"/>
          </a:p>
          <a:p>
            <a:pPr defTabSz="881390">
              <a:defRPr/>
            </a:pPr>
            <a:r>
              <a:rPr lang="en-US" baseline="0" dirty="0" smtClean="0"/>
              <a:t>NOTE:  The Project Type is a </a:t>
            </a:r>
            <a:r>
              <a:rPr lang="en-US" b="1" baseline="0" dirty="0" smtClean="0">
                <a:solidFill>
                  <a:srgbClr val="FF0000"/>
                </a:solidFill>
              </a:rPr>
              <a:t>critical project code element </a:t>
            </a:r>
            <a:r>
              <a:rPr lang="en-US" baseline="0" dirty="0" smtClean="0"/>
              <a:t>as it determines the General Ledger Transaction Code posting logic.</a:t>
            </a:r>
            <a:endParaRPr lang="en-US" dirty="0" smtClean="0"/>
          </a:p>
          <a:p>
            <a:pPr eaLnBrk="1" hangingPunct="1"/>
            <a:endParaRPr lang="en-US" dirty="0" smtClean="0"/>
          </a:p>
          <a:p>
            <a:r>
              <a:rPr lang="en-US" dirty="0" smtClean="0"/>
              <a:t>Once a Project</a:t>
            </a:r>
            <a:r>
              <a:rPr lang="en-US" baseline="0" dirty="0" smtClean="0"/>
              <a:t> Code has been created and approved only certain fields within the CM004 screen can be edited.  The Project/Task Effective </a:t>
            </a:r>
            <a:r>
              <a:rPr lang="en-US" baseline="0" dirty="0" smtClean="0"/>
              <a:t>Begin-Date</a:t>
            </a:r>
            <a:r>
              <a:rPr lang="en-US" baseline="0" dirty="0" smtClean="0"/>
              <a:t>, Fund </a:t>
            </a:r>
            <a:r>
              <a:rPr lang="en-US" baseline="0" dirty="0" smtClean="0"/>
              <a:t>Code, and </a:t>
            </a:r>
            <a:r>
              <a:rPr lang="en-US" baseline="0" dirty="0" smtClean="0"/>
              <a:t>Program Code, cannot be edited.  If these fields are incorrect the Project Code must be deactivated and a new Project must be setup in its place.  </a:t>
            </a:r>
            <a:endParaRPr lang="en-US" baseline="0" dirty="0" smtClean="0"/>
          </a:p>
          <a:p>
            <a:endParaRPr lang="en-US" baseline="0" dirty="0" smtClean="0"/>
          </a:p>
          <a:p>
            <a:r>
              <a:rPr lang="en-US" baseline="0" dirty="0" smtClean="0"/>
              <a:t>The </a:t>
            </a:r>
            <a:r>
              <a:rPr lang="en-US" baseline="0" dirty="0" smtClean="0"/>
              <a:t>Project Type can be edited, however, it may require an adjustment to funds balance table as the Project Type determines the GL posting logic for transactions.</a:t>
            </a:r>
            <a:endParaRPr lang="en-US" dirty="0"/>
          </a:p>
        </p:txBody>
      </p:sp>
      <p:sp>
        <p:nvSpPr>
          <p:cNvPr id="4" name="Slide Number Placeholder 3"/>
          <p:cNvSpPr>
            <a:spLocks noGrp="1"/>
          </p:cNvSpPr>
          <p:nvPr>
            <p:ph type="sldNum" sz="quarter" idx="10"/>
          </p:nvPr>
        </p:nvSpPr>
        <p:spPr/>
        <p:txBody>
          <a:bodyPr/>
          <a:lstStyle/>
          <a:p>
            <a:fld id="{CBB49566-86CB-4B72-B117-79EED25BFC7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Project Code Logic</a:t>
            </a:r>
          </a:p>
          <a:p>
            <a:endParaRPr lang="en-US" dirty="0"/>
          </a:p>
          <a:p>
            <a:r>
              <a:rPr lang="en-US" dirty="0"/>
              <a:t>Multiple year funds begin with an Alpha Character.  This character changes each new fiscal year through the Project Code Rollover Process.  Currently NOAA follows the Alphabet sequence to determine the next available character.  Ex:  FY18 initial character is an “S”; FY19 the initial Character will be the letter “T”.</a:t>
            </a:r>
          </a:p>
          <a:p>
            <a:endParaRPr lang="en-US" dirty="0"/>
          </a:p>
          <a:p>
            <a:pPr defTabSz="881390">
              <a:defRPr/>
            </a:pPr>
            <a:r>
              <a:rPr lang="en-US" dirty="0"/>
              <a:t>For multi-year funds, the third Character can also identify the Line Office – K = NOS, L = NMFS, M = NWS, R = OAR, N = NESDIS, P = Under Secretary/Staff Offices</a:t>
            </a:r>
          </a:p>
          <a:p>
            <a:endParaRPr lang="en-US" dirty="0"/>
          </a:p>
          <a:p>
            <a:r>
              <a:rPr lang="en-US" dirty="0"/>
              <a:t>No-Year Funds begin with a numeric character.  Each number identifies a specific Line Office</a:t>
            </a:r>
            <a:r>
              <a:rPr lang="en-US" dirty="0" smtClean="0"/>
              <a:t>. 1 = NOS,</a:t>
            </a:r>
            <a:r>
              <a:rPr lang="en-US" baseline="0" dirty="0" smtClean="0"/>
              <a:t> 2 = NMFS, 3 = OAR, 4 = NWS, 5 = NESDIS;</a:t>
            </a:r>
          </a:p>
          <a:p>
            <a:r>
              <a:rPr lang="en-US" baseline="0" dirty="0" smtClean="0"/>
              <a:t>6 = OFA, and 7 = OMAO.</a:t>
            </a:r>
            <a:endParaRPr lang="en-US" dirty="0"/>
          </a:p>
          <a:p>
            <a:endParaRPr lang="en-US" b="1" u="sng" dirty="0"/>
          </a:p>
          <a:p>
            <a:r>
              <a:rPr lang="en-US" b="1" u="sng" dirty="0"/>
              <a:t>Fund Type/Direct Funding Identifier</a:t>
            </a:r>
          </a:p>
          <a:p>
            <a:endParaRPr lang="en-US" b="1" u="sng" dirty="0"/>
          </a:p>
          <a:p>
            <a:pPr defTabSz="881390">
              <a:defRPr/>
            </a:pPr>
            <a:r>
              <a:rPr lang="en-US" dirty="0"/>
              <a:t>If the Fund Type is PAC, the second character may be the number ‘2’.  </a:t>
            </a:r>
            <a:r>
              <a:rPr lang="en-US" dirty="0" smtClean="0"/>
              <a:t>If the Fund Type is ORF the </a:t>
            </a:r>
            <a:r>
              <a:rPr lang="en-US" dirty="0"/>
              <a:t>second character may be the number ‘8’.</a:t>
            </a:r>
          </a:p>
          <a:p>
            <a:pPr defTabSz="881390">
              <a:defRPr/>
            </a:pPr>
            <a:endParaRPr lang="en-US" dirty="0"/>
          </a:p>
          <a:p>
            <a:pPr defTabSz="881390">
              <a:defRPr/>
            </a:pPr>
            <a:r>
              <a:rPr lang="en-US" b="1" u="sng" dirty="0"/>
              <a:t>Direct Funding Identifier</a:t>
            </a:r>
            <a:endParaRPr lang="en-US" dirty="0"/>
          </a:p>
          <a:p>
            <a:pPr defTabSz="881390">
              <a:defRPr/>
            </a:pPr>
            <a:endParaRPr lang="en-US" dirty="0"/>
          </a:p>
          <a:p>
            <a:pPr defTabSz="881390">
              <a:defRPr/>
            </a:pPr>
            <a:r>
              <a:rPr lang="en-US" dirty="0"/>
              <a:t>If the initial character is a letter, the project is associated with Direct [appropriated] Funding.</a:t>
            </a:r>
            <a:endParaRPr lang="en-US" b="1" u="sng" dirty="0"/>
          </a:p>
          <a:p>
            <a:endParaRPr lang="en-US" dirty="0"/>
          </a:p>
          <a:p>
            <a:r>
              <a:rPr lang="en-US" b="1" u="sng" dirty="0"/>
              <a:t>CWIP Identifier</a:t>
            </a:r>
          </a:p>
          <a:p>
            <a:endParaRPr lang="en-US" b="1" u="sng" dirty="0"/>
          </a:p>
          <a:p>
            <a:r>
              <a:rPr lang="en-US" dirty="0"/>
              <a:t>For Construction Work In Progress (CWIP) or Internal Use Software in Development (IUSD) projects (Project TYPES of CWIP, CWIPC, </a:t>
            </a:r>
            <a:r>
              <a:rPr lang="en-US" dirty="0" smtClean="0"/>
              <a:t>IUSD &amp; </a:t>
            </a:r>
            <a:r>
              <a:rPr lang="en-US" dirty="0"/>
              <a:t>IUSDC), the 2nd character must be a </a:t>
            </a:r>
            <a:r>
              <a:rPr lang="en-US" dirty="0" smtClean="0"/>
              <a:t>number four (4</a:t>
            </a:r>
            <a:r>
              <a:rPr lang="en-US" dirty="0"/>
              <a:t>)</a:t>
            </a:r>
            <a:r>
              <a:rPr lang="en-US" dirty="0" smtClean="0"/>
              <a:t> </a:t>
            </a:r>
            <a:r>
              <a:rPr lang="en-US" dirty="0"/>
              <a:t>for ORF fund codes (0001,0023,0027,0031…), and for all other funds, the 4th character must be a letter “F”. </a:t>
            </a:r>
            <a:r>
              <a:rPr lang="en-US" b="1" i="1" dirty="0"/>
              <a:t>Note: If the project code is not a CWIP Project Type (CWIP or IUSD), do not follow the CWIP project code structure above. </a:t>
            </a:r>
          </a:p>
          <a:p>
            <a:endParaRPr lang="en-US" b="1" i="1" dirty="0"/>
          </a:p>
          <a:p>
            <a:r>
              <a:rPr lang="en-US" b="1" u="sng" dirty="0"/>
              <a:t>Hurricane Identifier</a:t>
            </a:r>
          </a:p>
          <a:p>
            <a:endParaRPr lang="en-US" b="1" u="sng" dirty="0"/>
          </a:p>
          <a:p>
            <a:r>
              <a:rPr lang="en-US" dirty="0"/>
              <a:t>For ORF Funds, the 2nd character can identify the first letter in the name of the specific Hurricane being tracked, e.g. “K” for Katrina, “R” for Rita </a:t>
            </a:r>
            <a:r>
              <a:rPr lang="en-US" dirty="0" smtClean="0"/>
              <a:t>or</a:t>
            </a:r>
          </a:p>
          <a:p>
            <a:r>
              <a:rPr lang="en-US" dirty="0" smtClean="0"/>
              <a:t>“</a:t>
            </a:r>
            <a:r>
              <a:rPr lang="en-US" dirty="0"/>
              <a:t>W” for Wilma. </a:t>
            </a:r>
            <a:r>
              <a:rPr lang="en-US" dirty="0" smtClean="0"/>
              <a:t>  The NOAA Budget Execution</a:t>
            </a:r>
            <a:r>
              <a:rPr lang="en-US" baseline="0" dirty="0" smtClean="0"/>
              <a:t> Office makes this determination when necessary.</a:t>
            </a:r>
            <a:endParaRPr lang="en-US" dirty="0"/>
          </a:p>
          <a:p>
            <a:endParaRPr lang="en-US" dirty="0"/>
          </a:p>
          <a:p>
            <a:r>
              <a:rPr lang="en-US" dirty="0" smtClean="0"/>
              <a:t>For PAC project codes the structure is the same as ORF projects. However, for </a:t>
            </a:r>
            <a:r>
              <a:rPr lang="en-US" dirty="0"/>
              <a:t>PAC-</a:t>
            </a:r>
            <a:r>
              <a:rPr lang="en-US" b="1" dirty="0"/>
              <a:t>CWIP</a:t>
            </a:r>
            <a:r>
              <a:rPr lang="en-US" dirty="0"/>
              <a:t> Project Codes the 2nd character identifies the Hurricane and the 4th character is an “F”. </a:t>
            </a:r>
          </a:p>
          <a:p>
            <a:endParaRPr lang="en-US" dirty="0"/>
          </a:p>
          <a:p>
            <a:r>
              <a:rPr lang="en-US" dirty="0"/>
              <a:t>Please remember that the Fund Code is necessary in the distinct identification of these projects because both the ORF and PAC project structures are similar with regard to Hurricane tracking. </a:t>
            </a:r>
          </a:p>
          <a:p>
            <a:endParaRPr lang="en-US" dirty="0" smtClean="0"/>
          </a:p>
          <a:p>
            <a:r>
              <a:rPr lang="en-US" b="1" u="sng" dirty="0" smtClean="0"/>
              <a:t>M&amp;A</a:t>
            </a:r>
            <a:r>
              <a:rPr lang="en-US" b="1" u="sng" baseline="0" dirty="0" smtClean="0"/>
              <a:t> Cost Identifier - 4</a:t>
            </a:r>
            <a:r>
              <a:rPr lang="en-US" b="1" u="sng" baseline="30000" dirty="0" smtClean="0"/>
              <a:t>th</a:t>
            </a:r>
            <a:r>
              <a:rPr lang="en-US" b="1" u="sng" baseline="0" dirty="0" smtClean="0"/>
              <a:t> Digit of Internal </a:t>
            </a:r>
            <a:r>
              <a:rPr lang="en-US" b="1" u="sng" baseline="0" dirty="0" smtClean="0"/>
              <a:t>Fund (FC0002) Projects</a:t>
            </a:r>
            <a:endParaRPr lang="en-US" b="1" u="sng" baseline="0" dirty="0" smtClean="0"/>
          </a:p>
          <a:p>
            <a:r>
              <a:rPr lang="en-US" dirty="0"/>
              <a:t>M = General Management and Direction/Executive Management 	</a:t>
            </a:r>
          </a:p>
          <a:p>
            <a:r>
              <a:rPr lang="en-US" dirty="0"/>
              <a:t>B = Budget and Finance 	</a:t>
            </a:r>
          </a:p>
          <a:p>
            <a:r>
              <a:rPr lang="en-US" dirty="0"/>
              <a:t>F = Facilities/Other Administrative (Chief Administrative Officer [CAO] functions) 	</a:t>
            </a:r>
          </a:p>
          <a:p>
            <a:r>
              <a:rPr lang="en-US" dirty="0"/>
              <a:t>H = Human Resources 	</a:t>
            </a:r>
          </a:p>
          <a:p>
            <a:r>
              <a:rPr lang="en-US" dirty="0"/>
              <a:t>A = Acquisition and Grants 	</a:t>
            </a:r>
          </a:p>
          <a:p>
            <a:r>
              <a:rPr lang="en-US" dirty="0"/>
              <a:t>T = Information Technology 	</a:t>
            </a:r>
          </a:p>
          <a:p>
            <a:endParaRPr lang="en-US" b="1" u="sng" baseline="0" dirty="0" smtClean="0"/>
          </a:p>
          <a:p>
            <a:r>
              <a:rPr lang="en-US" b="1" u="sng" dirty="0" smtClean="0"/>
              <a:t>Task Code Logic</a:t>
            </a:r>
          </a:p>
          <a:p>
            <a:r>
              <a:rPr lang="en-US" dirty="0" smtClean="0"/>
              <a:t>Task Initial Letter can identify an</a:t>
            </a:r>
            <a:r>
              <a:rPr lang="en-US" baseline="0" dirty="0" smtClean="0"/>
              <a:t> </a:t>
            </a:r>
            <a:r>
              <a:rPr lang="en-US" dirty="0" smtClean="0"/>
              <a:t>IT Cost Accounting</a:t>
            </a:r>
            <a:r>
              <a:rPr lang="en-US" baseline="0" dirty="0" smtClean="0"/>
              <a:t> Category B – Program Management, D = Desktop Management, E = End-User Service Center, </a:t>
            </a:r>
          </a:p>
          <a:p>
            <a:r>
              <a:rPr lang="en-US" baseline="0" dirty="0" smtClean="0"/>
              <a:t>G = Collaboration, J = Data Networks, N = Telecom, Q = Data Center, R = Application Management, and U = IT Security.</a:t>
            </a:r>
          </a:p>
          <a:p>
            <a:endParaRPr lang="en-US" baseline="0" dirty="0" smtClean="0"/>
          </a:p>
          <a:p>
            <a:r>
              <a:rPr lang="en-US" baseline="0" dirty="0" smtClean="0"/>
              <a:t>Facilities Identifiers/Categories Initial Letter = F.  There are approximately 26 different Facilities Categories.</a:t>
            </a:r>
          </a:p>
        </p:txBody>
      </p:sp>
      <p:sp>
        <p:nvSpPr>
          <p:cNvPr id="4" name="Slide Number Placeholder 3"/>
          <p:cNvSpPr>
            <a:spLocks noGrp="1"/>
          </p:cNvSpPr>
          <p:nvPr>
            <p:ph type="sldNum" sz="quarter" idx="10"/>
          </p:nvPr>
        </p:nvSpPr>
        <p:spPr/>
        <p:txBody>
          <a:bodyPr/>
          <a:lstStyle/>
          <a:p>
            <a:fld id="{CBB49566-86CB-4B72-B117-79EED25BFC77}" type="slidenum">
              <a:rPr lang="en-US" smtClean="0"/>
              <a:pPr/>
              <a:t>11</a:t>
            </a:fld>
            <a:endParaRPr lang="en-US"/>
          </a:p>
        </p:txBody>
      </p:sp>
    </p:spTree>
    <p:extLst>
      <p:ext uri="{BB962C8B-B14F-4D97-AF65-F5344CB8AC3E}">
        <p14:creationId xmlns:p14="http://schemas.microsoft.com/office/powerpoint/2010/main" val="4207721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dirty="0"/>
              <a:t>The current structure, developed by the Reimbursable Working Group, helps identify the reimbursable project at the LO level within NOAA.  It identifies the specific FMC, LO, FCFY, and type (advance/non-advance) of each reimbursable program.  The current project code </a:t>
            </a:r>
            <a:r>
              <a:rPr lang="en-US" dirty="0" smtClean="0"/>
              <a:t>has seven (7) </a:t>
            </a:r>
            <a:r>
              <a:rPr lang="en-US" dirty="0"/>
              <a:t>components.  This table defines the structure for each line office.</a:t>
            </a:r>
          </a:p>
          <a:p>
            <a:endParaRPr lang="en-US" dirty="0" smtClean="0"/>
          </a:p>
          <a:p>
            <a:pPr defTabSz="881390">
              <a:defRPr/>
            </a:pPr>
            <a:r>
              <a:rPr lang="en-US" dirty="0"/>
              <a:t>The standardized project code is intended to support the funds control process for reimbursable activities in </a:t>
            </a:r>
            <a:r>
              <a:rPr lang="en-US" dirty="0" smtClean="0"/>
              <a:t>CBS. The </a:t>
            </a:r>
            <a:r>
              <a:rPr lang="en-US" dirty="0"/>
              <a:t>structure enables the LOs and Finance to communicate reimbursable activities in a consistent and reliable manner and sustain effective management of reimbursable funding control.  </a:t>
            </a:r>
          </a:p>
          <a:p>
            <a:pPr defTabSz="881390">
              <a:defRPr/>
            </a:pPr>
            <a:endParaRPr lang="en-US" dirty="0"/>
          </a:p>
          <a:p>
            <a:pPr defTabSz="881390">
              <a:defRPr/>
            </a:pPr>
            <a:r>
              <a:rPr lang="en-US" dirty="0" smtClean="0"/>
              <a:t>*PPBES </a:t>
            </a:r>
            <a:r>
              <a:rPr lang="en-US" dirty="0"/>
              <a:t>= Planning Programming Budgeting and Execution System</a:t>
            </a:r>
          </a:p>
          <a:p>
            <a:endParaRPr lang="en-US" dirty="0"/>
          </a:p>
        </p:txBody>
      </p:sp>
      <p:sp>
        <p:nvSpPr>
          <p:cNvPr id="4" name="Slide Number Placeholder 3"/>
          <p:cNvSpPr>
            <a:spLocks noGrp="1"/>
          </p:cNvSpPr>
          <p:nvPr>
            <p:ph type="sldNum" sz="quarter" idx="10"/>
          </p:nvPr>
        </p:nvSpPr>
        <p:spPr/>
        <p:txBody>
          <a:bodyPr/>
          <a:lstStyle/>
          <a:p>
            <a:fld id="{CBB49566-86CB-4B72-B117-79EED25BFC77}" type="slidenum">
              <a:rPr lang="en-US" smtClean="0"/>
              <a:pPr/>
              <a:t>12</a:t>
            </a:fld>
            <a:endParaRPr lang="en-US"/>
          </a:p>
        </p:txBody>
      </p:sp>
    </p:spTree>
    <p:extLst>
      <p:ext uri="{BB962C8B-B14F-4D97-AF65-F5344CB8AC3E}">
        <p14:creationId xmlns:p14="http://schemas.microsoft.com/office/powerpoint/2010/main" val="1161640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This</a:t>
            </a:r>
            <a:r>
              <a:rPr lang="en-US" baseline="0" dirty="0" smtClean="0"/>
              <a:t> slide shows some of the logic that is built into a specific NOAA project code for NEXRAD SLEP Indirect CWIP within NWS’ Radar Observations Program.</a:t>
            </a:r>
          </a:p>
          <a:p>
            <a:endParaRPr lang="en-US" baseline="0" dirty="0" smtClean="0"/>
          </a:p>
          <a:p>
            <a:pPr defTabSz="881390">
              <a:defRPr/>
            </a:pPr>
            <a:r>
              <a:rPr lang="en-US" baseline="0" dirty="0" smtClean="0"/>
              <a:t>The </a:t>
            </a:r>
            <a:r>
              <a:rPr lang="en-US" baseline="0" dirty="0" smtClean="0"/>
              <a:t>term ‘Hot’ ORF/PAC refers to the current year ORF/PAC. This term helps isolate NOAA’s main funding from special supplemental and/or </a:t>
            </a:r>
            <a:endParaRPr lang="en-US" dirty="0" smtClean="0"/>
          </a:p>
          <a:p>
            <a:r>
              <a:rPr lang="en-US" baseline="0" dirty="0" smtClean="0"/>
              <a:t>Prior Year </a:t>
            </a:r>
            <a:r>
              <a:rPr lang="en-US" baseline="0" dirty="0" smtClean="0"/>
              <a:t>that has </a:t>
            </a:r>
            <a:r>
              <a:rPr lang="en-US" baseline="0" dirty="0" smtClean="0"/>
              <a:t>minimal activity.  </a:t>
            </a:r>
          </a:p>
          <a:p>
            <a:endParaRPr lang="en-US" baseline="0" dirty="0" smtClean="0"/>
          </a:p>
          <a:p>
            <a:r>
              <a:rPr lang="en-US" baseline="0" dirty="0" smtClean="0"/>
              <a:t>This logic is a ‘carryover’ when we converted from our old FIMA [Financial Management System] to </a:t>
            </a:r>
            <a:r>
              <a:rPr lang="en-US" baseline="0" dirty="0" smtClean="0"/>
              <a:t>CBS</a:t>
            </a:r>
            <a:r>
              <a:rPr lang="en-US" baseline="0" dirty="0" smtClean="0"/>
              <a:t>.  The project code structure remained as it was in the old system</a:t>
            </a:r>
            <a:r>
              <a:rPr lang="en-US" baseline="0" dirty="0" smtClean="0"/>
              <a: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last three characters are user defined.</a:t>
            </a:r>
          </a:p>
          <a:p>
            <a:endParaRPr lang="en-US" baseline="0" dirty="0" smtClean="0"/>
          </a:p>
        </p:txBody>
      </p:sp>
      <p:sp>
        <p:nvSpPr>
          <p:cNvPr id="4" name="Slide Number Placeholder 3"/>
          <p:cNvSpPr>
            <a:spLocks noGrp="1"/>
          </p:cNvSpPr>
          <p:nvPr>
            <p:ph type="sldNum" sz="quarter" idx="10"/>
          </p:nvPr>
        </p:nvSpPr>
        <p:spPr/>
        <p:txBody>
          <a:bodyPr/>
          <a:lstStyle/>
          <a:p>
            <a:fld id="{CBB49566-86CB-4B72-B117-79EED25BFC77}" type="slidenum">
              <a:rPr lang="en-US" smtClean="0"/>
              <a:pPr/>
              <a:t>13</a:t>
            </a:fld>
            <a:endParaRPr lang="en-US"/>
          </a:p>
        </p:txBody>
      </p:sp>
    </p:spTree>
    <p:extLst>
      <p:ext uri="{BB962C8B-B14F-4D97-AF65-F5344CB8AC3E}">
        <p14:creationId xmlns:p14="http://schemas.microsoft.com/office/powerpoint/2010/main" val="3411990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D4AEA1-4689-4C2E-AFA3-E0D003B60BE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appropriation is not</a:t>
            </a:r>
            <a:r>
              <a:rPr lang="en-US" baseline="0" dirty="0" smtClean="0"/>
              <a:t> signed by September 1</a:t>
            </a:r>
            <a:r>
              <a:rPr lang="en-US" baseline="30000" dirty="0" smtClean="0"/>
              <a:t>st</a:t>
            </a:r>
            <a:r>
              <a:rPr lang="en-US" baseline="0" dirty="0" smtClean="0"/>
              <a:t>, a Continuing </a:t>
            </a:r>
            <a:r>
              <a:rPr lang="en-US" baseline="0" dirty="0" smtClean="0"/>
              <a:t>Resolution(CR) must </a:t>
            </a:r>
            <a:r>
              <a:rPr lang="en-US" baseline="0" dirty="0" smtClean="0"/>
              <a:t>be authorized or the Government will shutdown.  A continuing resolution is enacted by Congress when the new fiscal year is about to begin or has begun, to provide budget authority for Federal agencies and programs, </a:t>
            </a:r>
            <a:r>
              <a:rPr lang="en-US" i="1" baseline="0" dirty="0" smtClean="0"/>
              <a:t>typically at the same funding levels as the previous fiscal year</a:t>
            </a:r>
            <a:r>
              <a:rPr lang="en-US" baseline="0" dirty="0" smtClean="0"/>
              <a:t>, to continue in operation until the regular appropriations acts are enacted.  [www.senate.gov; italicized mine]</a:t>
            </a:r>
            <a:endParaRPr lang="en-US" dirty="0" smtClean="0"/>
          </a:p>
          <a:p>
            <a:endParaRPr lang="en-US" dirty="0" smtClean="0"/>
          </a:p>
          <a:p>
            <a:endParaRPr lang="en-US" dirty="0" smtClean="0"/>
          </a:p>
          <a:p>
            <a:r>
              <a:rPr lang="en-US" dirty="0" smtClean="0"/>
              <a:t>*From the House or Representative</a:t>
            </a:r>
            <a:r>
              <a:rPr lang="en-US" baseline="0" dirty="0" smtClean="0"/>
              <a:t> Website</a:t>
            </a:r>
          </a:p>
          <a:p>
            <a:endParaRPr lang="en-US" dirty="0"/>
          </a:p>
        </p:txBody>
      </p:sp>
      <p:sp>
        <p:nvSpPr>
          <p:cNvPr id="4" name="Slide Number Placeholder 3"/>
          <p:cNvSpPr>
            <a:spLocks noGrp="1"/>
          </p:cNvSpPr>
          <p:nvPr>
            <p:ph type="sldNum" sz="quarter" idx="10"/>
          </p:nvPr>
        </p:nvSpPr>
        <p:spPr/>
        <p:txBody>
          <a:bodyPr/>
          <a:lstStyle/>
          <a:p>
            <a:fld id="{4D8912D3-08CF-4410-A9C5-41E763BE7D25}" type="slidenum">
              <a:rPr lang="en-US" smtClean="0"/>
              <a:pPr/>
              <a:t>15</a:t>
            </a:fld>
            <a:endParaRPr lang="en-US"/>
          </a:p>
        </p:txBody>
      </p:sp>
    </p:spTree>
    <p:extLst>
      <p:ext uri="{BB962C8B-B14F-4D97-AF65-F5344CB8AC3E}">
        <p14:creationId xmlns:p14="http://schemas.microsoft.com/office/powerpoint/2010/main" val="3855619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B49566-86CB-4B72-B117-79EED25BFC7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All </a:t>
            </a:r>
            <a:r>
              <a:rPr lang="en-US" dirty="0" smtClean="0"/>
              <a:t>budgetary resources are recorded during execution planning using estimated amounts by fund code.  Once the appropriation has been finalized each fund will be adjusted by the difference.</a:t>
            </a:r>
          </a:p>
          <a:p>
            <a:endParaRPr lang="en-US" dirty="0" smtClean="0"/>
          </a:p>
          <a:p>
            <a:r>
              <a:rPr lang="en-US" dirty="0" smtClean="0"/>
              <a:t>Budgetary resources are traced by bureau, fund code and fiscal year</a:t>
            </a:r>
            <a:r>
              <a:rPr lang="en-US" dirty="0" smtClean="0"/>
              <a:t>.</a:t>
            </a:r>
            <a:endParaRPr lang="en-US" dirty="0" smtClean="0"/>
          </a:p>
          <a:p>
            <a:endParaRPr lang="en-US" dirty="0" smtClean="0"/>
          </a:p>
          <a:p>
            <a:r>
              <a:rPr lang="en-US" dirty="0" smtClean="0"/>
              <a:t>The Budgetary Resources screen </a:t>
            </a:r>
            <a:r>
              <a:rPr lang="en-US" dirty="0" smtClean="0"/>
              <a:t>(FM060) </a:t>
            </a:r>
            <a:r>
              <a:rPr lang="en-US" dirty="0" smtClean="0"/>
              <a:t>is the first level of </a:t>
            </a:r>
            <a:r>
              <a:rPr lang="en-US" dirty="0" smtClean="0"/>
              <a:t>funds </a:t>
            </a:r>
            <a:r>
              <a:rPr lang="en-US" dirty="0" smtClean="0"/>
              <a:t>control where we establish </a:t>
            </a:r>
            <a:r>
              <a:rPr lang="en-US" dirty="0" smtClean="0"/>
              <a:t>the total available </a:t>
            </a:r>
            <a:r>
              <a:rPr lang="en-US" dirty="0" smtClean="0"/>
              <a:t>budgetary resources.  This includes </a:t>
            </a:r>
            <a:r>
              <a:rPr lang="en-US" dirty="0" smtClean="0"/>
              <a:t>appropriations</a:t>
            </a:r>
            <a:r>
              <a:rPr lang="en-US" dirty="0" smtClean="0"/>
              <a:t>, </a:t>
            </a:r>
            <a:r>
              <a:rPr lang="en-US" dirty="0" smtClean="0"/>
              <a:t>unobligated </a:t>
            </a:r>
            <a:r>
              <a:rPr lang="en-US" dirty="0" smtClean="0"/>
              <a:t>balances</a:t>
            </a:r>
            <a:r>
              <a:rPr lang="en-US" dirty="0" smtClean="0"/>
              <a:t>, and </a:t>
            </a:r>
            <a:r>
              <a:rPr lang="en-US" dirty="0" smtClean="0"/>
              <a:t>offsetting </a:t>
            </a:r>
            <a:r>
              <a:rPr lang="en-US" dirty="0" smtClean="0"/>
              <a:t>collections.  All </a:t>
            </a:r>
            <a:r>
              <a:rPr lang="en-US" dirty="0" smtClean="0"/>
              <a:t>of these are tracked by Bureau, Fund Code, Fiscal Year and amounts.</a:t>
            </a:r>
          </a:p>
          <a:p>
            <a:endParaRPr lang="en-US" dirty="0" smtClean="0"/>
          </a:p>
          <a:p>
            <a:r>
              <a:rPr lang="en-US" dirty="0" smtClean="0"/>
              <a:t>The Program Authority </a:t>
            </a:r>
            <a:r>
              <a:rPr lang="en-US" dirty="0" smtClean="0"/>
              <a:t>screen (FM061) is then set </a:t>
            </a:r>
            <a:r>
              <a:rPr lang="en-US" dirty="0" smtClean="0"/>
              <a:t>up to record the authority on which the funds could be expended to a specific program.</a:t>
            </a:r>
          </a:p>
          <a:p>
            <a:endParaRPr lang="en-US" dirty="0" smtClean="0"/>
          </a:p>
          <a:p>
            <a:r>
              <a:rPr lang="en-US" dirty="0" smtClean="0"/>
              <a:t>The Apportionment screen (FM062) is used to distribute the amounts </a:t>
            </a:r>
            <a:r>
              <a:rPr lang="en-US" dirty="0" smtClean="0"/>
              <a:t>available for obligation in an appropriation or fund account </a:t>
            </a:r>
            <a:r>
              <a:rPr lang="en-US" dirty="0" smtClean="0"/>
              <a:t>for </a:t>
            </a:r>
            <a:r>
              <a:rPr lang="en-US" dirty="0" smtClean="0"/>
              <a:t>specified time periods, programs, activities, projects, objects, or combinations thereof. There are two types of apportionment authority granted by OMB: Category A and Category B.  Category A apportionments are approved quarterly or annually. Category B apportionments represent budgetary resources available for obligation for a specific Congressional program, possibly restricted by program code, project code, object class or time period within the fund code fiscal year.</a:t>
            </a:r>
          </a:p>
          <a:p>
            <a:endParaRPr lang="en-US" dirty="0" smtClean="0"/>
          </a:p>
          <a:p>
            <a:r>
              <a:rPr lang="en-US" dirty="0" smtClean="0"/>
              <a:t>The </a:t>
            </a:r>
            <a:r>
              <a:rPr lang="en-US" dirty="0" smtClean="0"/>
              <a:t>Allotment screen (FM063) is the third level of funds control within </a:t>
            </a:r>
            <a:r>
              <a:rPr lang="en-US" dirty="0" smtClean="0"/>
              <a:t>CBS</a:t>
            </a:r>
            <a:r>
              <a:rPr lang="en-US" dirty="0" smtClean="0"/>
              <a:t>.  The allotments have to be set up prior to the offices being able to spend the </a:t>
            </a:r>
          </a:p>
          <a:p>
            <a:r>
              <a:rPr lang="en-US" dirty="0" smtClean="0"/>
              <a:t>funding </a:t>
            </a:r>
            <a:r>
              <a:rPr lang="en-US" dirty="0" smtClean="0"/>
              <a:t>or enter the Budget Operating </a:t>
            </a:r>
            <a:r>
              <a:rPr lang="en-US" dirty="0" smtClean="0"/>
              <a:t>Plans</a:t>
            </a:r>
            <a:r>
              <a:rPr lang="en-US" baseline="0" dirty="0" smtClean="0"/>
              <a:t> [BOPs]</a:t>
            </a:r>
            <a:r>
              <a:rPr lang="en-US" dirty="0" smtClean="0"/>
              <a:t>.  </a:t>
            </a:r>
            <a:r>
              <a:rPr lang="en-US" dirty="0" smtClean="0"/>
              <a:t>Direct funding authority goes down to the Program Level. [Bureau-FY-FC-Program-Organization]  The Reimbursable funding </a:t>
            </a:r>
            <a:r>
              <a:rPr lang="en-US" dirty="0" smtClean="0"/>
              <a:t>authority </a:t>
            </a:r>
            <a:r>
              <a:rPr lang="en-US" dirty="0" smtClean="0"/>
              <a:t>goes down to the project level. [Bureau-FY-FC-Program-Organization-Project] </a:t>
            </a:r>
          </a:p>
          <a:p>
            <a:endParaRPr lang="en-US" dirty="0" smtClean="0"/>
          </a:p>
          <a:p>
            <a:r>
              <a:rPr lang="en-US" baseline="0" dirty="0" smtClean="0"/>
              <a:t>The amounts entered on each </a:t>
            </a:r>
            <a:r>
              <a:rPr lang="en-US" baseline="0" dirty="0" smtClean="0"/>
              <a:t>screen can not go above what was done in a previous screen.</a:t>
            </a:r>
          </a:p>
          <a:p>
            <a:endParaRPr lang="en-US" dirty="0" smtClean="0"/>
          </a:p>
          <a:p>
            <a:r>
              <a:rPr lang="en-US" dirty="0" smtClean="0"/>
              <a:t>The </a:t>
            </a:r>
            <a:r>
              <a:rPr lang="en-US" dirty="0" smtClean="0"/>
              <a:t>Financial Reporting Division and the NOAA Budget </a:t>
            </a:r>
            <a:r>
              <a:rPr lang="en-US" dirty="0" smtClean="0"/>
              <a:t>Office are</a:t>
            </a:r>
            <a:r>
              <a:rPr lang="en-US" baseline="0" dirty="0" smtClean="0"/>
              <a:t> responsible for entering the data for these screens and must be completed prior to the entry of Budget Operating Plans (BOP).</a:t>
            </a:r>
            <a:r>
              <a:rPr lang="en-US" dirty="0" smtClean="0"/>
              <a:t> The portion below the dotted</a:t>
            </a:r>
            <a:r>
              <a:rPr lang="en-US" baseline="0" dirty="0" smtClean="0"/>
              <a:t> line</a:t>
            </a:r>
            <a:r>
              <a:rPr lang="en-US" dirty="0" smtClean="0"/>
              <a:t> </a:t>
            </a:r>
            <a:r>
              <a:rPr lang="en-US" dirty="0" smtClean="0"/>
              <a:t>is handled by the Line Offices. </a:t>
            </a:r>
            <a:r>
              <a:rPr lang="en-US" dirty="0" smtClean="0"/>
              <a:t>Once </a:t>
            </a:r>
            <a:r>
              <a:rPr lang="en-US" dirty="0" smtClean="0"/>
              <a:t>the </a:t>
            </a:r>
            <a:r>
              <a:rPr lang="en-US" dirty="0" smtClean="0"/>
              <a:t>Allotments have </a:t>
            </a:r>
            <a:r>
              <a:rPr lang="en-US" dirty="0" smtClean="0"/>
              <a:t>been </a:t>
            </a:r>
            <a:r>
              <a:rPr lang="en-US" dirty="0" smtClean="0"/>
              <a:t>established, the LO’s/FMC’s can use the Budget Operating</a:t>
            </a:r>
            <a:r>
              <a:rPr lang="en-US" baseline="0" dirty="0" smtClean="0"/>
              <a:t> Plan screen</a:t>
            </a:r>
            <a:r>
              <a:rPr lang="en-US" dirty="0" smtClean="0"/>
              <a:t> (FM066) to setup their spending plans</a:t>
            </a:r>
            <a:r>
              <a:rPr lang="en-US" dirty="0" smtClean="0"/>
              <a: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BB49566-86CB-4B72-B117-79EED25BFC77}" type="slidenum">
              <a:rPr lang="en-US" smtClean="0"/>
              <a:pPr/>
              <a:t>17</a:t>
            </a:fld>
            <a:endParaRPr lang="en-US"/>
          </a:p>
        </p:txBody>
      </p:sp>
    </p:spTree>
    <p:extLst>
      <p:ext uri="{BB962C8B-B14F-4D97-AF65-F5344CB8AC3E}">
        <p14:creationId xmlns:p14="http://schemas.microsoft.com/office/powerpoint/2010/main" val="2870320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D4AEA1-4689-4C2E-AFA3-E0D003B60BE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This slide shows the order in which the funding is setup within </a:t>
            </a:r>
            <a:r>
              <a:rPr lang="en-US" altLang="en-US" dirty="0" smtClean="0"/>
              <a:t>CBS</a:t>
            </a:r>
            <a:r>
              <a:rPr lang="en-US" altLang="en-US" dirty="0" smtClean="0"/>
              <a:t>.  It also shows the area of responsibility for each step.</a:t>
            </a:r>
          </a:p>
          <a:p>
            <a:endParaRPr lang="en-US" altLang="en-US" dirty="0" smtClean="0"/>
          </a:p>
          <a:p>
            <a:r>
              <a:rPr lang="en-US" altLang="en-US" dirty="0" smtClean="0"/>
              <a:t>*Explanation of the FM005 – % or $ amount limitation for moving funding from one program to another.  This amount is determined by Congress.</a:t>
            </a:r>
          </a:p>
          <a:p>
            <a:endParaRPr lang="en-US" altLang="en-US" dirty="0" smtClean="0"/>
          </a:p>
          <a:p>
            <a:r>
              <a:rPr lang="en-US" altLang="en-US" dirty="0" smtClean="0"/>
              <a:t>*Explanation of the FM007 Transfer Mask – Establishes the default organization level at which allotments are automatically created when using the BOP Change Order of ‘TRNSFR.’  A default mask is created for each combination of Bureau, Fund, FY, and Direct/Reimbursable flag.  This mask is applied to the organization code that is entered in the Corresponding Org field on the BOP screen.  This setup allows Transfer BOPs between Line Offices/FMCs.  BOP Transfers cannot be completed/processed until all of the transfer masks have been entered into </a:t>
            </a:r>
            <a:r>
              <a:rPr lang="en-US" altLang="en-US" dirty="0" smtClean="0"/>
              <a:t>CBS</a:t>
            </a:r>
            <a:r>
              <a:rPr lang="en-US" altLang="en-US" dirty="0" smtClean="0"/>
              <a:t>.</a:t>
            </a:r>
          </a:p>
          <a:p>
            <a:endParaRPr lang="en-US" dirty="0"/>
          </a:p>
        </p:txBody>
      </p:sp>
      <p:sp>
        <p:nvSpPr>
          <p:cNvPr id="4" name="Slide Number Placeholder 3"/>
          <p:cNvSpPr>
            <a:spLocks noGrp="1"/>
          </p:cNvSpPr>
          <p:nvPr>
            <p:ph type="sldNum" sz="quarter" idx="10"/>
          </p:nvPr>
        </p:nvSpPr>
        <p:spPr/>
        <p:txBody>
          <a:bodyPr/>
          <a:lstStyle/>
          <a:p>
            <a:fld id="{4D8912D3-08CF-4410-A9C5-41E763BE7D25}" type="slidenum">
              <a:rPr lang="en-US" smtClean="0"/>
              <a:pPr/>
              <a:t>19</a:t>
            </a:fld>
            <a:endParaRPr lang="en-US"/>
          </a:p>
        </p:txBody>
      </p:sp>
    </p:spTree>
    <p:extLst>
      <p:ext uri="{BB962C8B-B14F-4D97-AF65-F5344CB8AC3E}">
        <p14:creationId xmlns:p14="http://schemas.microsoft.com/office/powerpoint/2010/main" val="1352639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B49566-86CB-4B72-B117-79EED25BFC77}" type="slidenum">
              <a:rPr lang="en-US" smtClean="0"/>
              <a:pPr/>
              <a:t>2</a:t>
            </a:fld>
            <a:endParaRPr lang="en-US"/>
          </a:p>
        </p:txBody>
      </p:sp>
    </p:spTree>
    <p:extLst>
      <p:ext uri="{BB962C8B-B14F-4D97-AF65-F5344CB8AC3E}">
        <p14:creationId xmlns:p14="http://schemas.microsoft.com/office/powerpoint/2010/main" val="31885579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If NOAA receives additional funding for any reason, it must first be added in </a:t>
            </a:r>
            <a:r>
              <a:rPr lang="en-US" altLang="en-US" dirty="0" smtClean="0"/>
              <a:t>CBS </a:t>
            </a:r>
            <a:r>
              <a:rPr lang="en-US" altLang="en-US" dirty="0" smtClean="0"/>
              <a:t>from the top down.  Budgetary Resources, Program Authority, Apportionment, Allotments, BOPs.</a:t>
            </a:r>
          </a:p>
          <a:p>
            <a:endParaRPr lang="en-US" altLang="en-US" dirty="0" smtClean="0"/>
          </a:p>
          <a:p>
            <a:r>
              <a:rPr lang="en-US" altLang="en-US" dirty="0" smtClean="0"/>
              <a:t>Should there be a reduction in funding, it must be reduced from the bottom up.  BOPs must be done first to remove the amount of funds, then, Allotments, Apportionment, Program Authority, Budgetary Resources can be adjusted accordingly. </a:t>
            </a:r>
          </a:p>
          <a:p>
            <a:endParaRPr lang="en-US" dirty="0"/>
          </a:p>
        </p:txBody>
      </p:sp>
      <p:sp>
        <p:nvSpPr>
          <p:cNvPr id="4" name="Slide Number Placeholder 3"/>
          <p:cNvSpPr>
            <a:spLocks noGrp="1"/>
          </p:cNvSpPr>
          <p:nvPr>
            <p:ph type="sldNum" sz="quarter" idx="10"/>
          </p:nvPr>
        </p:nvSpPr>
        <p:spPr/>
        <p:txBody>
          <a:bodyPr/>
          <a:lstStyle/>
          <a:p>
            <a:fld id="{4D8912D3-08CF-4410-A9C5-41E763BE7D25}" type="slidenum">
              <a:rPr lang="en-US" smtClean="0"/>
              <a:pPr/>
              <a:t>20</a:t>
            </a:fld>
            <a:endParaRPr lang="en-US"/>
          </a:p>
        </p:txBody>
      </p:sp>
    </p:spTree>
    <p:extLst>
      <p:ext uri="{BB962C8B-B14F-4D97-AF65-F5344CB8AC3E}">
        <p14:creationId xmlns:p14="http://schemas.microsoft.com/office/powerpoint/2010/main" val="5687920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37" fontAlgn="base">
              <a:lnSpc>
                <a:spcPct val="80000"/>
              </a:lnSpc>
              <a:spcBef>
                <a:spcPct val="30000"/>
              </a:spcBef>
              <a:spcAft>
                <a:spcPct val="0"/>
              </a:spcAft>
              <a:defRPr/>
            </a:pPr>
            <a:r>
              <a:rPr lang="en-US" dirty="0" smtClean="0"/>
              <a:t>This chart shows the </a:t>
            </a:r>
            <a:r>
              <a:rPr lang="en-US" dirty="0" smtClean="0"/>
              <a:t>CBS </a:t>
            </a:r>
            <a:r>
              <a:rPr lang="en-US" dirty="0" smtClean="0"/>
              <a:t>Funding hierarchy.</a:t>
            </a:r>
            <a:r>
              <a:rPr lang="en-US" baseline="0" dirty="0" smtClean="0"/>
              <a:t>  Budgetary Resources = $5,500.  Program Authority can be less than or equal to the total Budgetary Resources as shown here it has been split between three separate programs totaling $5,000.</a:t>
            </a:r>
          </a:p>
          <a:p>
            <a:pPr defTabSz="931637" fontAlgn="base">
              <a:lnSpc>
                <a:spcPct val="80000"/>
              </a:lnSpc>
              <a:spcBef>
                <a:spcPct val="30000"/>
              </a:spcBef>
              <a:spcAft>
                <a:spcPct val="0"/>
              </a:spcAft>
              <a:defRPr/>
            </a:pPr>
            <a:endParaRPr lang="en-US" baseline="0" dirty="0" smtClean="0"/>
          </a:p>
          <a:p>
            <a:pPr defTabSz="931637" fontAlgn="base">
              <a:lnSpc>
                <a:spcPct val="80000"/>
              </a:lnSpc>
              <a:spcBef>
                <a:spcPct val="30000"/>
              </a:spcBef>
              <a:spcAft>
                <a:spcPct val="0"/>
              </a:spcAft>
              <a:defRPr/>
            </a:pPr>
            <a:r>
              <a:rPr lang="en-US" baseline="0" dirty="0" smtClean="0"/>
              <a:t>The Apportionment breaks the funding level down by quarter and the first level of the program.  The total Apportionment cannot exceed the total program authority.  Program Authority for Program 01 = $3,000.  The apportionment cannot go above $3,000 amount available.</a:t>
            </a:r>
          </a:p>
          <a:p>
            <a:pPr defTabSz="931637" fontAlgn="base">
              <a:lnSpc>
                <a:spcPct val="80000"/>
              </a:lnSpc>
              <a:spcBef>
                <a:spcPct val="30000"/>
              </a:spcBef>
              <a:spcAft>
                <a:spcPct val="0"/>
              </a:spcAft>
              <a:defRPr/>
            </a:pPr>
            <a:endParaRPr lang="en-US" baseline="0" dirty="0" smtClean="0"/>
          </a:p>
          <a:p>
            <a:pPr defTabSz="931637" fontAlgn="base">
              <a:lnSpc>
                <a:spcPct val="80000"/>
              </a:lnSpc>
              <a:spcBef>
                <a:spcPct val="30000"/>
              </a:spcBef>
              <a:spcAft>
                <a:spcPct val="0"/>
              </a:spcAft>
              <a:defRPr/>
            </a:pPr>
            <a:r>
              <a:rPr lang="en-US" baseline="0" dirty="0" smtClean="0"/>
              <a:t>The </a:t>
            </a:r>
            <a:r>
              <a:rPr lang="en-US" baseline="0" dirty="0" smtClean="0"/>
              <a:t>Allotments are disbursed down to the </a:t>
            </a:r>
            <a:r>
              <a:rPr lang="en-US" baseline="0" dirty="0" smtClean="0"/>
              <a:t>FMC [Org Level 2] </a:t>
            </a:r>
            <a:r>
              <a:rPr lang="en-US" baseline="0" dirty="0" smtClean="0"/>
              <a:t>and Program level for direct funding.  [This matches the funds control </a:t>
            </a:r>
            <a:r>
              <a:rPr lang="en-US" baseline="0" dirty="0" smtClean="0"/>
              <a:t>setup.]  </a:t>
            </a:r>
            <a:r>
              <a:rPr lang="en-US" baseline="0" dirty="0" smtClean="0"/>
              <a:t>The Allotments cannot exceed the amount that has been Apportioned.</a:t>
            </a:r>
          </a:p>
          <a:p>
            <a:pPr defTabSz="931637" fontAlgn="base">
              <a:lnSpc>
                <a:spcPct val="80000"/>
              </a:lnSpc>
              <a:spcBef>
                <a:spcPct val="30000"/>
              </a:spcBef>
              <a:spcAft>
                <a:spcPct val="0"/>
              </a:spcAft>
              <a:defRPr/>
            </a:pPr>
            <a:endParaRPr lang="en-US" baseline="0" dirty="0" smtClean="0"/>
          </a:p>
          <a:p>
            <a:pPr defTabSz="931637" fontAlgn="base">
              <a:lnSpc>
                <a:spcPct val="80000"/>
              </a:lnSpc>
              <a:spcBef>
                <a:spcPct val="30000"/>
              </a:spcBef>
              <a:spcAft>
                <a:spcPct val="0"/>
              </a:spcAft>
              <a:defRPr/>
            </a:pPr>
            <a:r>
              <a:rPr lang="en-US" baseline="0" dirty="0" smtClean="0"/>
              <a:t>Finally, the BOP’s are entered and cannot exceed the amount that has been allotted by FMC and Program.</a:t>
            </a:r>
            <a:endParaRPr lang="en-US" dirty="0" smtClean="0"/>
          </a:p>
          <a:p>
            <a:pPr defTabSz="931637" fontAlgn="base">
              <a:lnSpc>
                <a:spcPct val="80000"/>
              </a:lnSpc>
              <a:spcBef>
                <a:spcPct val="30000"/>
              </a:spcBef>
              <a:spcAft>
                <a:spcPct val="0"/>
              </a:spcAft>
              <a:defRPr/>
            </a:pPr>
            <a:endParaRPr lang="en-US" dirty="0" smtClean="0"/>
          </a:p>
          <a:p>
            <a:pPr defTabSz="931637" fontAlgn="base">
              <a:lnSpc>
                <a:spcPct val="80000"/>
              </a:lnSpc>
              <a:spcBef>
                <a:spcPct val="30000"/>
              </a:spcBef>
              <a:spcAft>
                <a:spcPct val="0"/>
              </a:spcAft>
              <a:defRPr/>
            </a:pPr>
            <a:endParaRPr lang="en-US" dirty="0" smtClean="0"/>
          </a:p>
          <a:p>
            <a:pPr defTabSz="931637" fontAlgn="base">
              <a:lnSpc>
                <a:spcPct val="80000"/>
              </a:lnSpc>
              <a:spcBef>
                <a:spcPct val="30000"/>
              </a:spcBef>
              <a:spcAft>
                <a:spcPct val="0"/>
              </a:spcAft>
              <a:defRPr/>
            </a:pPr>
            <a:r>
              <a:rPr lang="en-US" dirty="0" smtClean="0"/>
              <a:t>The </a:t>
            </a:r>
            <a:r>
              <a:rPr lang="en-US" dirty="0"/>
              <a:t>budget office may or may not give all fund out at one time.  This flow chart shows that they only set up in the program authority $5000 to three different programs.  Two in program 01 and one in program 02.</a:t>
            </a:r>
          </a:p>
          <a:p>
            <a:pPr defTabSz="931637" fontAlgn="base">
              <a:lnSpc>
                <a:spcPct val="80000"/>
              </a:lnSpc>
              <a:spcBef>
                <a:spcPct val="30000"/>
              </a:spcBef>
              <a:spcAft>
                <a:spcPct val="0"/>
              </a:spcAft>
              <a:defRPr/>
            </a:pPr>
            <a:endParaRPr lang="en-US" dirty="0"/>
          </a:p>
          <a:p>
            <a:pPr defTabSz="931637" fontAlgn="base">
              <a:lnSpc>
                <a:spcPct val="80000"/>
              </a:lnSpc>
              <a:spcBef>
                <a:spcPct val="30000"/>
              </a:spcBef>
              <a:spcAft>
                <a:spcPct val="0"/>
              </a:spcAft>
              <a:defRPr/>
            </a:pPr>
            <a:r>
              <a:rPr lang="en-US" dirty="0"/>
              <a:t>That is then broken out by FMC and Quarters to apportion the money to those programs.</a:t>
            </a:r>
          </a:p>
          <a:p>
            <a:endParaRPr lang="en-US" dirty="0"/>
          </a:p>
        </p:txBody>
      </p:sp>
      <p:sp>
        <p:nvSpPr>
          <p:cNvPr id="4" name="Slide Number Placeholder 3"/>
          <p:cNvSpPr>
            <a:spLocks noGrp="1"/>
          </p:cNvSpPr>
          <p:nvPr>
            <p:ph type="sldNum" sz="quarter" idx="10"/>
          </p:nvPr>
        </p:nvSpPr>
        <p:spPr/>
        <p:txBody>
          <a:bodyPr/>
          <a:lstStyle/>
          <a:p>
            <a:fld id="{4D8912D3-08CF-4410-A9C5-41E763BE7D25}" type="slidenum">
              <a:rPr lang="en-US" smtClean="0"/>
              <a:pPr/>
              <a:t>21</a:t>
            </a:fld>
            <a:endParaRPr lang="en-US"/>
          </a:p>
        </p:txBody>
      </p:sp>
    </p:spTree>
    <p:extLst>
      <p:ext uri="{BB962C8B-B14F-4D97-AF65-F5344CB8AC3E}">
        <p14:creationId xmlns:p14="http://schemas.microsoft.com/office/powerpoint/2010/main" val="9260241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endParaRPr lang="en-US" dirty="0"/>
          </a:p>
        </p:txBody>
      </p:sp>
      <p:sp>
        <p:nvSpPr>
          <p:cNvPr id="4" name="Slide Number Placeholder 3"/>
          <p:cNvSpPr>
            <a:spLocks noGrp="1"/>
          </p:cNvSpPr>
          <p:nvPr>
            <p:ph type="sldNum" sz="quarter" idx="10"/>
          </p:nvPr>
        </p:nvSpPr>
        <p:spPr/>
        <p:txBody>
          <a:bodyPr/>
          <a:lstStyle/>
          <a:p>
            <a:fld id="{FCD4AEA1-4689-4C2E-AFA3-E0D003B60BE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a:t>
            </a:r>
            <a:r>
              <a:rPr lang="en-US" baseline="0" dirty="0" smtClean="0"/>
              <a:t> Funds Management process creates the resources for us to use. The </a:t>
            </a:r>
            <a:r>
              <a:rPr lang="en-US" dirty="0" smtClean="0"/>
              <a:t>Funds Control establishes limits or boundaries for the use of the funds down to a more detailed  </a:t>
            </a:r>
            <a:r>
              <a:rPr lang="en-US" dirty="0" smtClean="0"/>
              <a:t>level and places systemic restrictions on those funds. In </a:t>
            </a:r>
            <a:r>
              <a:rPr lang="en-US" dirty="0" smtClean="0"/>
              <a:t>fact Funds</a:t>
            </a:r>
            <a:r>
              <a:rPr lang="en-US" baseline="0" dirty="0" smtClean="0"/>
              <a:t> Control must be setup prior to the budgetary resources or any of the Funds Management data.</a:t>
            </a:r>
            <a:endParaRPr lang="en-US" dirty="0" smtClean="0"/>
          </a:p>
          <a:p>
            <a:endParaRPr lang="en-US" baseline="0" dirty="0" smtClean="0"/>
          </a:p>
          <a:p>
            <a:r>
              <a:rPr lang="en-US" baseline="0" dirty="0" smtClean="0"/>
              <a:t>CBS provides flexibility to establish funds control at various levels.  The system uses the accounting classification code structure (ACCS) to verify funds availability for each transaction.</a:t>
            </a:r>
          </a:p>
          <a:p>
            <a:endParaRPr lang="en-US" baseline="0" dirty="0" smtClean="0"/>
          </a:p>
          <a:p>
            <a:r>
              <a:rPr lang="en-US" baseline="0" dirty="0" smtClean="0"/>
              <a:t>There are three dimensions of funds control:</a:t>
            </a:r>
          </a:p>
          <a:p>
            <a:endParaRPr lang="en-US" baseline="0" dirty="0" smtClean="0"/>
          </a:p>
          <a:p>
            <a:r>
              <a:rPr lang="en-US" baseline="0" dirty="0" smtClean="0"/>
              <a:t>1.  What transactions get counted as commitments and/or obligations.</a:t>
            </a:r>
          </a:p>
          <a:p>
            <a:r>
              <a:rPr lang="en-US" baseline="0" dirty="0" smtClean="0"/>
              <a:t>2.  What amounts get counted as allotments, </a:t>
            </a:r>
            <a:r>
              <a:rPr lang="en-US" baseline="0" dirty="0" smtClean="0"/>
              <a:t>or </a:t>
            </a:r>
            <a:r>
              <a:rPr lang="en-US" baseline="0" dirty="0" smtClean="0"/>
              <a:t>budget operating plans.</a:t>
            </a:r>
          </a:p>
          <a:p>
            <a:r>
              <a:rPr lang="en-US" baseline="0" dirty="0" smtClean="0"/>
              <a:t>3.  What level of ACCS governs funds control  e.g., all programs or projects allotted to the </a:t>
            </a:r>
            <a:r>
              <a:rPr lang="en-US" baseline="0" dirty="0" smtClean="0"/>
              <a:t>Line Office </a:t>
            </a:r>
            <a:r>
              <a:rPr lang="en-US" baseline="0" dirty="0" smtClean="0"/>
              <a:t>level.</a:t>
            </a:r>
          </a:p>
          <a:p>
            <a:endParaRPr lang="en-US" baseline="0" dirty="0" smtClean="0"/>
          </a:p>
          <a:p>
            <a:r>
              <a:rPr lang="en-US" baseline="0" dirty="0" smtClean="0"/>
              <a:t>CBS ensures that available funds are not exceeded as transactions are approved.  If a transaction exceeds the amount of funding available, the user receives an on-line notification.  The system provides for an authorized override official to approve the transaction, if necessary.</a:t>
            </a:r>
          </a:p>
          <a:p>
            <a:endParaRPr lang="en-US" dirty="0" smtClean="0"/>
          </a:p>
          <a:p>
            <a:r>
              <a:rPr lang="en-US" dirty="0" smtClean="0"/>
              <a:t>The funds balance table determines the funds availability when attempting to record commitments and/or obligations.</a:t>
            </a:r>
            <a:endParaRPr lang="en-US" dirty="0"/>
          </a:p>
        </p:txBody>
      </p:sp>
      <p:sp>
        <p:nvSpPr>
          <p:cNvPr id="4" name="Slide Number Placeholder 3"/>
          <p:cNvSpPr>
            <a:spLocks noGrp="1"/>
          </p:cNvSpPr>
          <p:nvPr>
            <p:ph type="sldNum" sz="quarter" idx="10"/>
          </p:nvPr>
        </p:nvSpPr>
        <p:spPr/>
        <p:txBody>
          <a:bodyPr/>
          <a:lstStyle/>
          <a:p>
            <a:fld id="{4D8912D3-08CF-4410-A9C5-41E763BE7D25}" type="slidenum">
              <a:rPr lang="en-US" smtClean="0"/>
              <a:pPr/>
              <a:t>23</a:t>
            </a:fld>
            <a:endParaRPr lang="en-US"/>
          </a:p>
        </p:txBody>
      </p:sp>
    </p:spTree>
    <p:extLst>
      <p:ext uri="{BB962C8B-B14F-4D97-AF65-F5344CB8AC3E}">
        <p14:creationId xmlns:p14="http://schemas.microsoft.com/office/powerpoint/2010/main" val="7422713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When Allotments are entered they should match the same level of funds control</a:t>
            </a:r>
            <a:r>
              <a:rPr lang="en-US" altLang="en-US" baseline="0" dirty="0" smtClean="0"/>
              <a:t> that is setup in the FM001 Screen for a given Fund.</a:t>
            </a:r>
            <a:endParaRPr lang="en-US" altLang="en-US" dirty="0" smtClean="0"/>
          </a:p>
          <a:p>
            <a:endParaRPr lang="en-US" altLang="en-US" dirty="0" smtClean="0"/>
          </a:p>
          <a:p>
            <a:r>
              <a:rPr lang="en-US" altLang="en-US" dirty="0" smtClean="0"/>
              <a:t>Non-reimbursable funds, the allotments are setup at the FC, Org.2, P4 Levels.  </a:t>
            </a:r>
            <a:r>
              <a:rPr lang="en-US" altLang="en-US" dirty="0" smtClean="0"/>
              <a:t>Funds</a:t>
            </a:r>
            <a:r>
              <a:rPr lang="en-US" altLang="en-US" baseline="0" dirty="0" smtClean="0"/>
              <a:t> control</a:t>
            </a:r>
            <a:r>
              <a:rPr lang="en-US" altLang="en-US" dirty="0" smtClean="0"/>
              <a:t> </a:t>
            </a:r>
            <a:r>
              <a:rPr lang="en-US" altLang="en-US" dirty="0" smtClean="0"/>
              <a:t>is </a:t>
            </a:r>
            <a:r>
              <a:rPr lang="en-US" altLang="en-US" dirty="0" smtClean="0"/>
              <a:t>set </a:t>
            </a:r>
            <a:r>
              <a:rPr lang="en-US" altLang="en-US" dirty="0" smtClean="0"/>
              <a:t>down to the FMC Level [Organization Code 2] at the full Program Level (P4).</a:t>
            </a:r>
          </a:p>
          <a:p>
            <a:endParaRPr lang="en-US" altLang="en-US" dirty="0" smtClean="0"/>
          </a:p>
          <a:p>
            <a:r>
              <a:rPr lang="en-US" altLang="en-US" dirty="0" smtClean="0"/>
              <a:t>Reimbursable Funds, the allotments are setup at the FC, Org.2, Program (P4), and Project Code Level.  </a:t>
            </a:r>
            <a:r>
              <a:rPr lang="en-US" altLang="en-US" dirty="0" smtClean="0"/>
              <a:t>Funds control is set </a:t>
            </a:r>
            <a:r>
              <a:rPr lang="en-US" altLang="en-US" dirty="0" smtClean="0"/>
              <a:t>down to the FMC Level [Organization Code 2], full Program Level (P4), and Project Code Level.   Where the Project</a:t>
            </a:r>
            <a:r>
              <a:rPr lang="en-US" altLang="en-US" baseline="0" dirty="0" smtClean="0"/>
              <a:t> Code ties to a specific reimbursable project.</a:t>
            </a:r>
            <a:endParaRPr lang="en-US" altLang="en-US" dirty="0" smtClean="0"/>
          </a:p>
          <a:p>
            <a:endParaRPr lang="en-US" altLang="en-US" dirty="0" smtClean="0"/>
          </a:p>
          <a:p>
            <a:r>
              <a:rPr lang="en-US" altLang="en-US" dirty="0" smtClean="0"/>
              <a:t>When CBS is looking at the Funds Balance Table, it is actually summarizing the balance of the 4610 account (Non Expired Funds) and the 4650 (Expired Funds).  </a:t>
            </a:r>
            <a:endParaRPr lang="en-US" altLang="en-US" b="1" dirty="0" smtClean="0"/>
          </a:p>
          <a:p>
            <a:endParaRPr lang="en-US" dirty="0"/>
          </a:p>
        </p:txBody>
      </p:sp>
      <p:sp>
        <p:nvSpPr>
          <p:cNvPr id="4" name="Slide Number Placeholder 3"/>
          <p:cNvSpPr>
            <a:spLocks noGrp="1"/>
          </p:cNvSpPr>
          <p:nvPr>
            <p:ph type="sldNum" sz="quarter" idx="10"/>
          </p:nvPr>
        </p:nvSpPr>
        <p:spPr/>
        <p:txBody>
          <a:bodyPr/>
          <a:lstStyle/>
          <a:p>
            <a:fld id="{4D8912D3-08CF-4410-A9C5-41E763BE7D25}" type="slidenum">
              <a:rPr lang="en-US" smtClean="0"/>
              <a:pPr/>
              <a:t>24</a:t>
            </a:fld>
            <a:endParaRPr lang="en-US"/>
          </a:p>
        </p:txBody>
      </p:sp>
    </p:spTree>
    <p:extLst>
      <p:ext uri="{BB962C8B-B14F-4D97-AF65-F5344CB8AC3E}">
        <p14:creationId xmlns:p14="http://schemas.microsoft.com/office/powerpoint/2010/main" val="6191429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Example </a:t>
            </a:r>
            <a:r>
              <a:rPr lang="en-US" dirty="0" smtClean="0"/>
              <a:t>#1  FMC 20-10 attempts to process a $10,000 Purchase Order for their program.  Because the allotment is for that amount, the purchase order will go through,</a:t>
            </a:r>
            <a:r>
              <a:rPr lang="en-US" baseline="0" dirty="0" smtClean="0"/>
              <a:t> even though they “planned” only $5,000 on their BOP</a:t>
            </a:r>
            <a:r>
              <a:rPr lang="en-US" baseline="0" dirty="0" smtClean="0"/>
              <a:t>.</a:t>
            </a:r>
          </a:p>
          <a:p>
            <a:pPr eaLnBrk="1" hangingPunct="1"/>
            <a:endParaRPr lang="en-US" baseline="0" dirty="0" smtClean="0"/>
          </a:p>
          <a:p>
            <a:pPr eaLnBrk="1" hangingPunct="1"/>
            <a:r>
              <a:rPr lang="en-US" baseline="0" dirty="0" smtClean="0"/>
              <a:t>NOTE:  BOP’s do not establish funds control.</a:t>
            </a:r>
            <a:endParaRPr lang="en-US" dirty="0" smtClean="0"/>
          </a:p>
          <a:p>
            <a:endParaRPr lang="en-US" dirty="0"/>
          </a:p>
        </p:txBody>
      </p:sp>
      <p:sp>
        <p:nvSpPr>
          <p:cNvPr id="4" name="Slide Number Placeholder 3"/>
          <p:cNvSpPr>
            <a:spLocks noGrp="1"/>
          </p:cNvSpPr>
          <p:nvPr>
            <p:ph type="sldNum" sz="quarter" idx="10"/>
          </p:nvPr>
        </p:nvSpPr>
        <p:spPr/>
        <p:txBody>
          <a:bodyPr/>
          <a:lstStyle/>
          <a:p>
            <a:fld id="{4D8912D3-08CF-4410-A9C5-41E763BE7D25}" type="slidenum">
              <a:rPr lang="en-US" smtClean="0"/>
              <a:pPr/>
              <a:t>25</a:t>
            </a:fld>
            <a:endParaRPr lang="en-US"/>
          </a:p>
        </p:txBody>
      </p:sp>
    </p:spTree>
    <p:extLst>
      <p:ext uri="{BB962C8B-B14F-4D97-AF65-F5344CB8AC3E}">
        <p14:creationId xmlns:p14="http://schemas.microsoft.com/office/powerpoint/2010/main" val="31460249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37">
              <a:defRPr/>
            </a:pPr>
            <a:r>
              <a:rPr lang="en-US" dirty="0" smtClean="0"/>
              <a:t>Example </a:t>
            </a:r>
            <a:r>
              <a:rPr lang="en-US" dirty="0" smtClean="0"/>
              <a:t>#1a  FMC 20-10 attempts to process a $10,001 Purchase Order for their program.  Because the allotment is not for that amount, the purchase order will not go through. Even if it is</a:t>
            </a:r>
            <a:r>
              <a:rPr lang="en-US" baseline="0" dirty="0" smtClean="0"/>
              <a:t> $1 more than the allotment, it will not go through.</a:t>
            </a:r>
            <a:endParaRPr lang="en-US" dirty="0" smtClean="0"/>
          </a:p>
          <a:p>
            <a:pPr defTabSz="931637">
              <a:defRPr/>
            </a:pPr>
            <a:endParaRPr lang="en-US" dirty="0" smtClean="0"/>
          </a:p>
          <a:p>
            <a:pPr defTabSz="931637">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4D8912D3-08CF-4410-A9C5-41E763BE7D25}" type="slidenum">
              <a:rPr lang="en-US" smtClean="0"/>
              <a:pPr/>
              <a:t>26</a:t>
            </a:fld>
            <a:endParaRPr lang="en-US"/>
          </a:p>
        </p:txBody>
      </p:sp>
    </p:spTree>
    <p:extLst>
      <p:ext uri="{BB962C8B-B14F-4D97-AF65-F5344CB8AC3E}">
        <p14:creationId xmlns:p14="http://schemas.microsoft.com/office/powerpoint/2010/main" val="11319678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37">
              <a:defRPr/>
            </a:pPr>
            <a:r>
              <a:rPr lang="en-US" dirty="0" smtClean="0"/>
              <a:t>Example </a:t>
            </a:r>
            <a:r>
              <a:rPr lang="en-US" dirty="0" smtClean="0"/>
              <a:t>#2 FMC 20-20 attempts to process a $3,001 Purchase Order for their program.  Because the allotment  for </a:t>
            </a:r>
            <a:r>
              <a:rPr lang="en-US" dirty="0" err="1" smtClean="0"/>
              <a:t>reimbursables</a:t>
            </a:r>
            <a:r>
              <a:rPr lang="en-US" dirty="0" smtClean="0"/>
              <a:t> is at the project level and the amount for that project is $5,000 but for the FMC 20-20 is only $3,000 it will not go through because it exceeds the available funds.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D8912D3-08CF-4410-A9C5-41E763BE7D25}" type="slidenum">
              <a:rPr lang="en-US" smtClean="0"/>
              <a:pPr/>
              <a:t>27</a:t>
            </a:fld>
            <a:endParaRPr lang="en-US"/>
          </a:p>
        </p:txBody>
      </p:sp>
    </p:spTree>
    <p:extLst>
      <p:ext uri="{BB962C8B-B14F-4D97-AF65-F5344CB8AC3E}">
        <p14:creationId xmlns:p14="http://schemas.microsoft.com/office/powerpoint/2010/main" val="3552774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dirty="0"/>
              <a:t>The Accounting Classification Code Structure is also referred to </a:t>
            </a:r>
            <a:r>
              <a:rPr lang="en-US" dirty="0" smtClean="0"/>
              <a:t>the ACCS </a:t>
            </a:r>
            <a:r>
              <a:rPr lang="en-US" dirty="0"/>
              <a:t>or accounting (string).  </a:t>
            </a:r>
            <a:endParaRPr lang="en-US" dirty="0" smtClean="0"/>
          </a:p>
          <a:p>
            <a:endParaRPr lang="en-US" dirty="0"/>
          </a:p>
          <a:p>
            <a:r>
              <a:rPr lang="en-US" dirty="0"/>
              <a:t>The easiest way to think of an ACCS is to imagine a financial account number for checking, savings, or investment.  </a:t>
            </a:r>
          </a:p>
          <a:p>
            <a:endParaRPr lang="en-US" dirty="0"/>
          </a:p>
          <a:p>
            <a:r>
              <a:rPr lang="en-US" dirty="0"/>
              <a:t>The ACCS is essentially the account </a:t>
            </a:r>
            <a:r>
              <a:rPr lang="en-US" dirty="0" smtClean="0"/>
              <a:t>used</a:t>
            </a:r>
            <a:r>
              <a:rPr lang="en-US" baseline="0" dirty="0" smtClean="0"/>
              <a:t> </a:t>
            </a:r>
            <a:r>
              <a:rPr lang="en-US" dirty="0" smtClean="0"/>
              <a:t>to </a:t>
            </a:r>
            <a:r>
              <a:rPr lang="en-US" dirty="0"/>
              <a:t>make a purchase.</a:t>
            </a:r>
          </a:p>
          <a:p>
            <a:endParaRPr lang="en-US" dirty="0"/>
          </a:p>
          <a:p>
            <a:r>
              <a:rPr lang="en-US" dirty="0"/>
              <a:t>This slide shows an example of a NOAA ACCS broken </a:t>
            </a:r>
            <a:r>
              <a:rPr lang="en-US" dirty="0" smtClean="0"/>
              <a:t>out</a:t>
            </a:r>
            <a:r>
              <a:rPr lang="en-US" baseline="0" dirty="0" smtClean="0"/>
              <a:t> into</a:t>
            </a:r>
            <a:r>
              <a:rPr lang="en-US" dirty="0" smtClean="0"/>
              <a:t> the </a:t>
            </a:r>
            <a:r>
              <a:rPr lang="en-US" dirty="0"/>
              <a:t>nine individual segments. </a:t>
            </a:r>
            <a:r>
              <a:rPr lang="en-US" dirty="0" smtClean="0"/>
              <a:t> [Bureau, FY, Fund, Program, Organization, Project, Task, Object Class, and User Defined.]</a:t>
            </a:r>
            <a:endParaRPr lang="en-US" dirty="0"/>
          </a:p>
          <a:p>
            <a:endParaRPr lang="en-US" dirty="0"/>
          </a:p>
          <a:p>
            <a:r>
              <a:rPr lang="en-US" dirty="0" smtClean="0"/>
              <a:t>These </a:t>
            </a:r>
            <a:r>
              <a:rPr lang="en-US" dirty="0"/>
              <a:t>nine segments </a:t>
            </a:r>
            <a:r>
              <a:rPr lang="en-US" dirty="0" smtClean="0"/>
              <a:t>are</a:t>
            </a:r>
            <a:r>
              <a:rPr lang="en-US" baseline="0" dirty="0" smtClean="0"/>
              <a:t> used for </a:t>
            </a:r>
            <a:r>
              <a:rPr lang="en-US" dirty="0" smtClean="0"/>
              <a:t>queries; entering </a:t>
            </a:r>
            <a:r>
              <a:rPr lang="en-US" dirty="0"/>
              <a:t>information into the CBS </a:t>
            </a:r>
            <a:r>
              <a:rPr lang="en-US" dirty="0" smtClean="0"/>
              <a:t>applications,</a:t>
            </a:r>
            <a:r>
              <a:rPr lang="en-US" baseline="0" dirty="0" smtClean="0"/>
              <a:t> </a:t>
            </a:r>
            <a:r>
              <a:rPr lang="en-US" baseline="0" dirty="0" smtClean="0"/>
              <a:t> planning, and </a:t>
            </a:r>
            <a:r>
              <a:rPr lang="en-US" baseline="0" dirty="0" smtClean="0"/>
              <a:t>tracking expenditures/status of transactions.</a:t>
            </a:r>
            <a:endParaRPr lang="en-US" dirty="0"/>
          </a:p>
          <a:p>
            <a:endParaRPr lang="en-US" dirty="0"/>
          </a:p>
          <a:p>
            <a:r>
              <a:rPr lang="en-US" dirty="0" smtClean="0"/>
              <a:t>Each </a:t>
            </a:r>
            <a:r>
              <a:rPr lang="en-US" dirty="0"/>
              <a:t>Bureau is designated by a </a:t>
            </a:r>
            <a:r>
              <a:rPr lang="en-US" dirty="0" smtClean="0"/>
              <a:t>number that has</a:t>
            </a:r>
            <a:r>
              <a:rPr lang="en-US" baseline="0" dirty="0" smtClean="0"/>
              <a:t> been</a:t>
            </a:r>
            <a:r>
              <a:rPr lang="en-US" dirty="0" smtClean="0"/>
              <a:t> assigned by OMB</a:t>
            </a:r>
            <a:r>
              <a:rPr lang="en-US" baseline="0" dirty="0" smtClean="0"/>
              <a:t> and can be found in the OMB Circular A-11.</a:t>
            </a:r>
            <a:r>
              <a:rPr lang="en-US" dirty="0" smtClean="0"/>
              <a:t> </a:t>
            </a:r>
          </a:p>
          <a:p>
            <a:r>
              <a:rPr lang="en-US" dirty="0" smtClean="0"/>
              <a:t>(</a:t>
            </a:r>
            <a:r>
              <a:rPr lang="en-US" dirty="0"/>
              <a:t>BIS = 13, NOAA = 14 and EDA = 20).  </a:t>
            </a:r>
          </a:p>
          <a:p>
            <a:endParaRPr lang="en-US" dirty="0"/>
          </a:p>
          <a:p>
            <a:r>
              <a:rPr lang="en-US" dirty="0"/>
              <a:t>Each Bureau is appropriated money each Fiscal Year.  A Fiscal Year is from October 1</a:t>
            </a:r>
            <a:r>
              <a:rPr lang="en-US" baseline="30000" dirty="0"/>
              <a:t>st</a:t>
            </a:r>
            <a:r>
              <a:rPr lang="en-US" dirty="0"/>
              <a:t> through Sep 30</a:t>
            </a:r>
            <a:r>
              <a:rPr lang="en-US" baseline="30000" dirty="0"/>
              <a:t>th</a:t>
            </a:r>
            <a:r>
              <a:rPr lang="en-US" dirty="0"/>
              <a:t>.</a:t>
            </a:r>
          </a:p>
          <a:p>
            <a:endParaRPr lang="en-US" dirty="0"/>
          </a:p>
          <a:p>
            <a:r>
              <a:rPr lang="en-US" dirty="0"/>
              <a:t>This ACCS component of the appropriation </a:t>
            </a:r>
            <a:r>
              <a:rPr lang="en-US" dirty="0" smtClean="0"/>
              <a:t>shown </a:t>
            </a:r>
            <a:r>
              <a:rPr lang="en-US" dirty="0"/>
              <a:t>on this slide is for </a:t>
            </a:r>
            <a:r>
              <a:rPr lang="en-US" dirty="0" smtClean="0"/>
              <a:t>NOAA.  Appropriation = Fund Code.</a:t>
            </a:r>
            <a:r>
              <a:rPr lang="en-US" baseline="0" dirty="0" smtClean="0"/>
              <a:t>  </a:t>
            </a:r>
            <a:r>
              <a:rPr lang="en-US" dirty="0" smtClean="0"/>
              <a:t>A multi-year fund</a:t>
            </a:r>
            <a:r>
              <a:rPr lang="en-US" baseline="0" dirty="0" smtClean="0"/>
              <a:t> [1053]</a:t>
            </a:r>
            <a:r>
              <a:rPr lang="en-US" dirty="0" smtClean="0"/>
              <a:t> </a:t>
            </a:r>
            <a:r>
              <a:rPr lang="en-US" dirty="0"/>
              <a:t>for Operations, Research and </a:t>
            </a:r>
            <a:r>
              <a:rPr lang="en-US" dirty="0" smtClean="0"/>
              <a:t>Facilities [OR&amp;F].  </a:t>
            </a:r>
            <a:r>
              <a:rPr lang="en-US" dirty="0"/>
              <a:t>It was appropriated in Fiscal Year 2018 and will expire in Fiscal Year 2019</a:t>
            </a:r>
            <a:r>
              <a:rPr lang="en-US" dirty="0" smtClean="0"/>
              <a:t>.  NOAA</a:t>
            </a:r>
            <a:r>
              <a:rPr lang="en-US" baseline="0" dirty="0" smtClean="0"/>
              <a:t> is typically appropriated 2-year OR&amp;F Funding and 3-Year Procurement, Acquisitions, and Grants funding each new fiscal year.  </a:t>
            </a:r>
          </a:p>
          <a:p>
            <a:endParaRPr lang="en-US" dirty="0"/>
          </a:p>
          <a:p>
            <a:r>
              <a:rPr lang="en-US" dirty="0" smtClean="0"/>
              <a:t>Programs are </a:t>
            </a:r>
            <a:r>
              <a:rPr lang="en-US" dirty="0"/>
              <a:t>set up </a:t>
            </a:r>
            <a:r>
              <a:rPr lang="en-US" dirty="0" smtClean="0"/>
              <a:t>within an appropriation </a:t>
            </a:r>
            <a:r>
              <a:rPr lang="en-US" dirty="0"/>
              <a:t>as an organized set of activities directed toward a common purpose or goal that the agency undertakes or proposes to carry out its responsibilities.  It's used to describe an agency's mission, functions, activities, services, projects and processes.  For purposes of the ACCS, it's broken </a:t>
            </a:r>
            <a:r>
              <a:rPr lang="en-US" dirty="0" smtClean="0"/>
              <a:t>into four (4) </a:t>
            </a:r>
            <a:r>
              <a:rPr lang="en-US" dirty="0"/>
              <a:t>segments which </a:t>
            </a:r>
            <a:r>
              <a:rPr lang="en-US" dirty="0" smtClean="0"/>
              <a:t>are </a:t>
            </a:r>
            <a:r>
              <a:rPr lang="en-US" dirty="0"/>
              <a:t>the activity, sub-activity, budget line item, and program bureau unique code also referred to as the Program, Project and Activity or PPA.  The program is </a:t>
            </a:r>
            <a:r>
              <a:rPr lang="en-US" dirty="0" smtClean="0"/>
              <a:t>tied </a:t>
            </a:r>
            <a:r>
              <a:rPr lang="en-US" dirty="0"/>
              <a:t>to the Fiscal Year and Fund for each </a:t>
            </a:r>
            <a:r>
              <a:rPr lang="en-US" dirty="0" smtClean="0"/>
              <a:t>bureau.</a:t>
            </a:r>
            <a:endParaRPr lang="en-US" dirty="0"/>
          </a:p>
          <a:p>
            <a:endParaRPr lang="en-US" dirty="0"/>
          </a:p>
          <a:p>
            <a:r>
              <a:rPr lang="en-US" dirty="0" smtClean="0"/>
              <a:t>This</a:t>
            </a:r>
            <a:r>
              <a:rPr lang="en-US" baseline="0" dirty="0" smtClean="0"/>
              <a:t> example shows</a:t>
            </a:r>
            <a:r>
              <a:rPr lang="en-US" dirty="0" smtClean="0"/>
              <a:t> </a:t>
            </a:r>
            <a:r>
              <a:rPr lang="en-US" dirty="0"/>
              <a:t>each portion of the program code is related back to a </a:t>
            </a:r>
            <a:r>
              <a:rPr lang="en-US" dirty="0" smtClean="0"/>
              <a:t>specific purpose </a:t>
            </a:r>
            <a:r>
              <a:rPr lang="en-US" dirty="0"/>
              <a:t>or goal for </a:t>
            </a:r>
            <a:r>
              <a:rPr lang="en-US" dirty="0" smtClean="0"/>
              <a:t>NOAA.</a:t>
            </a:r>
            <a:endParaRPr lang="en-US" dirty="0"/>
          </a:p>
          <a:p>
            <a:endParaRPr lang="en-US" dirty="0"/>
          </a:p>
          <a:p>
            <a:r>
              <a:rPr lang="en-US" dirty="0"/>
              <a:t>The next segment is the organization, which contain </a:t>
            </a:r>
            <a:r>
              <a:rPr lang="en-US" dirty="0" smtClean="0"/>
              <a:t>seven (7) levels</a:t>
            </a:r>
            <a:r>
              <a:rPr lang="en-US" dirty="0"/>
              <a:t>.  This </a:t>
            </a:r>
            <a:r>
              <a:rPr lang="en-US" dirty="0" smtClean="0"/>
              <a:t>code is assigned by the National </a:t>
            </a:r>
            <a:r>
              <a:rPr lang="en-US" dirty="0"/>
              <a:t>Finance Center (NFC</a:t>
            </a:r>
            <a:r>
              <a:rPr lang="en-US" dirty="0" smtClean="0"/>
              <a:t>).  The </a:t>
            </a:r>
            <a:r>
              <a:rPr lang="en-US" dirty="0"/>
              <a:t>first two levels represent the Line </a:t>
            </a:r>
            <a:r>
              <a:rPr lang="en-US" dirty="0" smtClean="0"/>
              <a:t>Office (LO) </a:t>
            </a:r>
            <a:r>
              <a:rPr lang="en-US" dirty="0"/>
              <a:t>and Financial Management Center (FMC).</a:t>
            </a:r>
          </a:p>
          <a:p>
            <a:endParaRPr lang="en-US" dirty="0"/>
          </a:p>
          <a:p>
            <a:r>
              <a:rPr lang="en-US" dirty="0" smtClean="0"/>
              <a:t>Project </a:t>
            </a:r>
            <a:r>
              <a:rPr lang="en-US" dirty="0"/>
              <a:t>codes are unique within a bureau and relate to only one fund and program combination.  The Project Code has </a:t>
            </a:r>
            <a:r>
              <a:rPr lang="en-US" dirty="0" smtClean="0"/>
              <a:t>seven (7) </a:t>
            </a:r>
            <a:r>
              <a:rPr lang="en-US" dirty="0"/>
              <a:t>positions.  For NOAA’s purposes, </a:t>
            </a:r>
            <a:r>
              <a:rPr lang="en-US" dirty="0" smtClean="0"/>
              <a:t>logic has been built into specific</a:t>
            </a:r>
            <a:r>
              <a:rPr lang="en-US" baseline="0" dirty="0" smtClean="0"/>
              <a:t> </a:t>
            </a:r>
            <a:r>
              <a:rPr lang="en-US" dirty="0" smtClean="0"/>
              <a:t>positions.</a:t>
            </a:r>
            <a:r>
              <a:rPr lang="en-US" baseline="0" dirty="0" smtClean="0"/>
              <a:t>  F</a:t>
            </a:r>
            <a:r>
              <a:rPr lang="en-US" dirty="0" smtClean="0"/>
              <a:t>or </a:t>
            </a:r>
            <a:r>
              <a:rPr lang="en-US" dirty="0"/>
              <a:t>example, the first position </a:t>
            </a:r>
            <a:r>
              <a:rPr lang="en-US" dirty="0" smtClean="0"/>
              <a:t>can identify</a:t>
            </a:r>
            <a:r>
              <a:rPr lang="en-US" baseline="0" dirty="0" smtClean="0"/>
              <a:t> whether </a:t>
            </a:r>
            <a:r>
              <a:rPr lang="en-US" baseline="0" dirty="0" smtClean="0"/>
              <a:t>the project’s </a:t>
            </a:r>
            <a:r>
              <a:rPr lang="en-US" baseline="0" dirty="0" smtClean="0"/>
              <a:t>fu</a:t>
            </a:r>
            <a:r>
              <a:rPr lang="en-US" dirty="0" smtClean="0"/>
              <a:t>nd </a:t>
            </a:r>
            <a:r>
              <a:rPr lang="en-US" dirty="0"/>
              <a:t>code is a multi-year or no-year fund </a:t>
            </a:r>
            <a:r>
              <a:rPr lang="en-US" dirty="0" smtClean="0"/>
              <a:t>code.</a:t>
            </a:r>
            <a:endParaRPr lang="en-US" baseline="0" dirty="0" smtClean="0"/>
          </a:p>
          <a:p>
            <a:endParaRPr lang="en-US" dirty="0"/>
          </a:p>
          <a:p>
            <a:r>
              <a:rPr lang="en-US" dirty="0"/>
              <a:t>In addition to the 7-digit project code </a:t>
            </a:r>
            <a:r>
              <a:rPr lang="en-US" dirty="0" smtClean="0"/>
              <a:t>, NOAA uses 3-digit </a:t>
            </a:r>
            <a:r>
              <a:rPr lang="en-US" dirty="0"/>
              <a:t>task code. </a:t>
            </a:r>
            <a:r>
              <a:rPr lang="en-US" dirty="0" smtClean="0"/>
              <a:t>T</a:t>
            </a:r>
            <a:r>
              <a:rPr lang="en-US" baseline="0" dirty="0" smtClean="0"/>
              <a:t>he task </a:t>
            </a:r>
            <a:r>
              <a:rPr lang="en-US" baseline="0" dirty="0" smtClean="0"/>
              <a:t>code </a:t>
            </a:r>
            <a:r>
              <a:rPr lang="en-US" baseline="0" dirty="0" smtClean="0"/>
              <a:t>can contain </a:t>
            </a:r>
            <a:r>
              <a:rPr lang="en-US" baseline="0" dirty="0" smtClean="0"/>
              <a:t>logic to identify specific Facilities/Operations and/or IT Cost Accounting categories.</a:t>
            </a:r>
            <a:endParaRPr lang="en-US" dirty="0"/>
          </a:p>
          <a:p>
            <a:endParaRPr lang="en-US" dirty="0"/>
          </a:p>
          <a:p>
            <a:r>
              <a:rPr lang="en-US" dirty="0"/>
              <a:t>There may be multiple tasks associated with a project.  However, for reporting purposes the </a:t>
            </a:r>
            <a:r>
              <a:rPr lang="en-US" dirty="0" smtClean="0"/>
              <a:t>reports in CBS only go to the project code level. </a:t>
            </a:r>
            <a:endParaRPr lang="en-US" dirty="0"/>
          </a:p>
          <a:p>
            <a:endParaRPr lang="en-US" dirty="0"/>
          </a:p>
          <a:p>
            <a:r>
              <a:rPr lang="en-US" dirty="0"/>
              <a:t>The eighth segment is the object class.  The object class represents what is being or has been “purchased”.  The object class </a:t>
            </a:r>
            <a:r>
              <a:rPr lang="en-US" dirty="0" smtClean="0"/>
              <a:t>has four (4) </a:t>
            </a:r>
            <a:r>
              <a:rPr lang="en-US" dirty="0" smtClean="0"/>
              <a:t>two-digit segments. The</a:t>
            </a:r>
            <a:r>
              <a:rPr lang="en-US" baseline="0" dirty="0" smtClean="0"/>
              <a:t> majority of NOAA’s object classes are compliant with the object classes assigned by OMB within the OMB Circular A-11.</a:t>
            </a:r>
            <a:endParaRPr lang="en-US" dirty="0"/>
          </a:p>
          <a:p>
            <a:endParaRPr lang="en-US" dirty="0"/>
          </a:p>
          <a:p>
            <a:r>
              <a:rPr lang="en-US" dirty="0"/>
              <a:t>The last segment of the ACCS is called the User Defined field.   For NOAA's purposes, this is always six zeroes and cannot be used by LO’s/SO’s.  It is reserved for Finance for routing of documents and work flow management</a:t>
            </a:r>
            <a:r>
              <a:rPr lang="en-US" dirty="0" smtClean="0"/>
              <a:t>.</a:t>
            </a:r>
            <a:endParaRPr lang="en-US" dirty="0"/>
          </a:p>
          <a:p>
            <a:endParaRPr lang="en-US" dirty="0"/>
          </a:p>
        </p:txBody>
      </p:sp>
      <p:sp>
        <p:nvSpPr>
          <p:cNvPr id="4" name="Slide Number Placeholder 3"/>
          <p:cNvSpPr>
            <a:spLocks noGrp="1"/>
          </p:cNvSpPr>
          <p:nvPr>
            <p:ph type="sldNum" sz="quarter" idx="10"/>
          </p:nvPr>
        </p:nvSpPr>
        <p:spPr/>
        <p:txBody>
          <a:bodyPr/>
          <a:lstStyle/>
          <a:p>
            <a:fld id="{4D8912D3-08CF-4410-A9C5-41E763BE7D25}" type="slidenum">
              <a:rPr lang="en-US" smtClean="0"/>
              <a:pPr/>
              <a:t>3</a:t>
            </a:fld>
            <a:endParaRPr lang="en-US"/>
          </a:p>
        </p:txBody>
      </p:sp>
    </p:spTree>
    <p:extLst>
      <p:ext uri="{BB962C8B-B14F-4D97-AF65-F5344CB8AC3E}">
        <p14:creationId xmlns:p14="http://schemas.microsoft.com/office/powerpoint/2010/main" val="1024757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r>
              <a:rPr lang="en-US" dirty="0" smtClean="0"/>
              <a:t>This </a:t>
            </a:r>
            <a:r>
              <a:rPr lang="en-US" dirty="0"/>
              <a:t>is a break out of the different bureaus and their Line Offices/Staff Offices that are contained in CBS.</a:t>
            </a:r>
          </a:p>
          <a:p>
            <a:endParaRPr lang="en-US" dirty="0"/>
          </a:p>
        </p:txBody>
      </p:sp>
      <p:sp>
        <p:nvSpPr>
          <p:cNvPr id="4" name="Slide Number Placeholder 3"/>
          <p:cNvSpPr>
            <a:spLocks noGrp="1"/>
          </p:cNvSpPr>
          <p:nvPr>
            <p:ph type="sldNum" sz="quarter" idx="10"/>
          </p:nvPr>
        </p:nvSpPr>
        <p:spPr/>
        <p:txBody>
          <a:bodyPr/>
          <a:lstStyle/>
          <a:p>
            <a:fld id="{4D8912D3-08CF-4410-A9C5-41E763BE7D25}" type="slidenum">
              <a:rPr lang="en-US" smtClean="0"/>
              <a:pPr/>
              <a:t>4</a:t>
            </a:fld>
            <a:endParaRPr lang="en-US"/>
          </a:p>
        </p:txBody>
      </p:sp>
    </p:spTree>
    <p:extLst>
      <p:ext uri="{BB962C8B-B14F-4D97-AF65-F5344CB8AC3E}">
        <p14:creationId xmlns:p14="http://schemas.microsoft.com/office/powerpoint/2010/main" val="2618685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r>
              <a:rPr lang="en-US" dirty="0"/>
              <a:t>The second segment of the Organization code identifies a Financial Management Center (FMC).   This is an example of some of the FMCs </a:t>
            </a:r>
            <a:r>
              <a:rPr lang="en-US" dirty="0" smtClean="0"/>
              <a:t>within </a:t>
            </a:r>
            <a:r>
              <a:rPr lang="en-US" dirty="0"/>
              <a:t>the National Ocean Service.</a:t>
            </a:r>
          </a:p>
          <a:p>
            <a:endParaRPr lang="en-US" dirty="0"/>
          </a:p>
        </p:txBody>
      </p:sp>
      <p:sp>
        <p:nvSpPr>
          <p:cNvPr id="4" name="Slide Number Placeholder 3"/>
          <p:cNvSpPr>
            <a:spLocks noGrp="1"/>
          </p:cNvSpPr>
          <p:nvPr>
            <p:ph type="sldNum" sz="quarter" idx="10"/>
          </p:nvPr>
        </p:nvSpPr>
        <p:spPr/>
        <p:txBody>
          <a:bodyPr/>
          <a:lstStyle/>
          <a:p>
            <a:fld id="{4D8912D3-08CF-4410-A9C5-41E763BE7D25}" type="slidenum">
              <a:rPr lang="en-US" smtClean="0"/>
              <a:pPr/>
              <a:t>5</a:t>
            </a:fld>
            <a:endParaRPr lang="en-US"/>
          </a:p>
        </p:txBody>
      </p:sp>
    </p:spTree>
    <p:extLst>
      <p:ext uri="{BB962C8B-B14F-4D97-AF65-F5344CB8AC3E}">
        <p14:creationId xmlns:p14="http://schemas.microsoft.com/office/powerpoint/2010/main" val="402075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Each year Congress signs a new Appropriation into Law.  NOAA uses </a:t>
            </a:r>
            <a:r>
              <a:rPr lang="en-US" altLang="en-US" dirty="0" smtClean="0"/>
              <a:t>Fund Codes (FC) </a:t>
            </a:r>
            <a:r>
              <a:rPr lang="en-US" altLang="en-US" dirty="0" smtClean="0"/>
              <a:t>to distinguish one year’s appropriation from the next.  Example:  FC1053 is the FC for Fiscal Year 2018 for General Operations knows as Operations, Research, and </a:t>
            </a:r>
            <a:r>
              <a:rPr lang="en-US" altLang="en-US" dirty="0" smtClean="0"/>
              <a:t>Facilities, </a:t>
            </a:r>
            <a:r>
              <a:rPr lang="en-US" altLang="en-US" dirty="0" smtClean="0"/>
              <a:t>commonly referred to as ORF. </a:t>
            </a:r>
            <a:endParaRPr lang="en-US"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a:t>
            </a:r>
            <a:r>
              <a:rPr lang="en-US" altLang="en-US" b="1" i="1" dirty="0" smtClean="0"/>
              <a:t>Hint</a:t>
            </a:r>
            <a:r>
              <a:rPr lang="en-US" altLang="en-US" b="0" i="0" dirty="0" smtClean="0"/>
              <a:t>– Odd numbered FC’s = ORF Funds; Even numbered FC’s = Procurement Acquisition and Construction</a:t>
            </a:r>
            <a:r>
              <a:rPr lang="en-US" altLang="en-US" b="0" i="0" baseline="0" dirty="0" smtClean="0"/>
              <a:t> (PAC) Funds]</a:t>
            </a:r>
            <a:endParaRPr lang="en-US" altLang="en-US" b="1" i="1" dirty="0" smtClean="0"/>
          </a:p>
          <a:p>
            <a:endParaRPr lang="en-US" altLang="en-US" dirty="0" smtClean="0"/>
          </a:p>
          <a:p>
            <a:pPr defTabSz="881390">
              <a:defRPr/>
            </a:pPr>
            <a:r>
              <a:rPr lang="en-US" altLang="en-US" dirty="0" smtClean="0"/>
              <a:t>Therefore</a:t>
            </a:r>
            <a:r>
              <a:rPr lang="en-US" altLang="en-US" dirty="0" smtClean="0"/>
              <a:t>, our basic Budget Structure begins with the Appropriation (Fund)– which is the Public Law authorizing an agency to spend money. It designates the total amount of funding available to allocate to the programs.</a:t>
            </a:r>
          </a:p>
          <a:p>
            <a:endParaRPr lang="en-US" altLang="en-US" dirty="0" smtClean="0"/>
          </a:p>
          <a:p>
            <a:r>
              <a:rPr lang="en-US" altLang="en-US" dirty="0" smtClean="0"/>
              <a:t>Congress specifies how much each program is to receive/how much Budget Authority each program will get for a particular use. Program Codes distinguish how</a:t>
            </a:r>
            <a:r>
              <a:rPr lang="en-US" altLang="en-US" baseline="0" dirty="0" smtClean="0"/>
              <a:t> the f</a:t>
            </a:r>
            <a:r>
              <a:rPr lang="en-US" altLang="en-US" dirty="0" smtClean="0"/>
              <a:t>unding is to be used. </a:t>
            </a:r>
            <a:r>
              <a:rPr lang="en-US" altLang="en-US" dirty="0" smtClean="0"/>
              <a:t>  This</a:t>
            </a:r>
            <a:r>
              <a:rPr lang="en-US" altLang="en-US" baseline="0" dirty="0" smtClean="0"/>
              <a:t> slide shows the same program code can be used for both an ORF [Direct Fund] and a Reimbursable Fund.</a:t>
            </a:r>
            <a:endParaRPr lang="en-US" altLang="en-US" dirty="0" smtClean="0"/>
          </a:p>
          <a:p>
            <a:endParaRPr lang="en-US" altLang="en-US" dirty="0" smtClean="0"/>
          </a:p>
          <a:p>
            <a:r>
              <a:rPr lang="en-US" altLang="en-US" dirty="0" smtClean="0"/>
              <a:t>Project Codes are used to distinguish between activities within a specific program. They are unique within a bureau and relate to only one fund and program combination</a:t>
            </a:r>
            <a:r>
              <a:rPr lang="en-US" altLang="en-US" dirty="0" smtClean="0"/>
              <a:t>.  Reimbursable Projects are tied to a specific Reimbursable Agreement.</a:t>
            </a:r>
          </a:p>
          <a:p>
            <a:endParaRPr lang="en-US" altLang="en-US" dirty="0" smtClean="0"/>
          </a:p>
          <a:p>
            <a:r>
              <a:rPr lang="en-US" altLang="en-US" dirty="0" smtClean="0"/>
              <a:t>Task Codes</a:t>
            </a:r>
            <a:r>
              <a:rPr lang="en-US" altLang="en-US" baseline="0" dirty="0" smtClean="0"/>
              <a:t> are used to breakdown the activities within a project into smaller more definable pieces for more detailed tracking and reporting.</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4D8912D3-08CF-4410-A9C5-41E763BE7D25}" type="slidenum">
              <a:rPr lang="en-US" smtClean="0"/>
              <a:pPr/>
              <a:t>6</a:t>
            </a:fld>
            <a:endParaRPr lang="en-US"/>
          </a:p>
        </p:txBody>
      </p:sp>
    </p:spTree>
    <p:extLst>
      <p:ext uri="{BB962C8B-B14F-4D97-AF65-F5344CB8AC3E}">
        <p14:creationId xmlns:p14="http://schemas.microsoft.com/office/powerpoint/2010/main" val="2081182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altLang="en-US" dirty="0" smtClean="0">
                <a:cs typeface="Times New Roman" pitchFamily="18" charset="0"/>
              </a:rPr>
              <a:t>The </a:t>
            </a:r>
            <a:r>
              <a:rPr lang="en-US" altLang="en-US" dirty="0">
                <a:cs typeface="Times New Roman" pitchFamily="18" charset="0"/>
              </a:rPr>
              <a:t>Program Code includes the activity, sub-activity, line item, and bureau unique information. Programs may be associated with multiple fiscal years and fund codes. They are established by fund code therefore, if a program is used by multiple fund codes, then that program code must be set up for each fund code.  Program Codes must be setup prior to entering the Program Authority, Apportionment, and Allotments.</a:t>
            </a:r>
          </a:p>
          <a:p>
            <a:r>
              <a:rPr lang="en-US" altLang="en-US" b="1" dirty="0">
                <a:cs typeface="Times New Roman" pitchFamily="18" charset="0"/>
              </a:rPr>
              <a:t> </a:t>
            </a:r>
          </a:p>
          <a:p>
            <a:r>
              <a:rPr lang="en-US" altLang="en-US" dirty="0" smtClean="0">
                <a:cs typeface="Times New Roman" pitchFamily="18" charset="0"/>
              </a:rPr>
              <a:t>The </a:t>
            </a:r>
            <a:r>
              <a:rPr lang="en-US" altLang="en-US" dirty="0">
                <a:cs typeface="Times New Roman" pitchFamily="18" charset="0"/>
              </a:rPr>
              <a:t>same project code cannot be used for more than one program code.  Project codes are unique and relate to only one fund and program combination.  Project codes are created in the CM004 Project Code Maintenance screen and consist of </a:t>
            </a:r>
            <a:r>
              <a:rPr lang="en-US" altLang="en-US" dirty="0" smtClean="0">
                <a:cs typeface="Times New Roman" pitchFamily="18" charset="0"/>
              </a:rPr>
              <a:t>seven (7) </a:t>
            </a:r>
            <a:r>
              <a:rPr lang="en-US" altLang="en-US" dirty="0">
                <a:cs typeface="Times New Roman" pitchFamily="18" charset="0"/>
              </a:rPr>
              <a:t>positions.  </a:t>
            </a:r>
          </a:p>
          <a:p>
            <a:endParaRPr lang="en-US" altLang="en-US" dirty="0">
              <a:cs typeface="Times New Roman" pitchFamily="18" charset="0"/>
            </a:endParaRPr>
          </a:p>
          <a:p>
            <a:r>
              <a:rPr lang="en-US" altLang="en-US" dirty="0">
                <a:cs typeface="Times New Roman" pitchFamily="18" charset="0"/>
              </a:rPr>
              <a:t>For </a:t>
            </a:r>
            <a:r>
              <a:rPr lang="en-US" altLang="en-US" dirty="0" smtClean="0">
                <a:cs typeface="Times New Roman" pitchFamily="18" charset="0"/>
              </a:rPr>
              <a:t>No-Year </a:t>
            </a:r>
            <a:r>
              <a:rPr lang="en-US" altLang="en-US" dirty="0">
                <a:cs typeface="Times New Roman" pitchFamily="18" charset="0"/>
              </a:rPr>
              <a:t>funds (FC </a:t>
            </a:r>
            <a:r>
              <a:rPr lang="en-US" altLang="en-US" dirty="0" smtClean="0">
                <a:cs typeface="Times New Roman" pitchFamily="18" charset="0"/>
              </a:rPr>
              <a:t>0001 </a:t>
            </a:r>
            <a:r>
              <a:rPr lang="en-US" altLang="en-US" dirty="0">
                <a:cs typeface="Times New Roman" pitchFamily="18" charset="0"/>
              </a:rPr>
              <a:t>&amp; </a:t>
            </a:r>
            <a:r>
              <a:rPr lang="en-US" altLang="en-US" dirty="0" smtClean="0">
                <a:cs typeface="Times New Roman" pitchFamily="18" charset="0"/>
              </a:rPr>
              <a:t>0016</a:t>
            </a:r>
            <a:r>
              <a:rPr lang="en-US" altLang="en-US" dirty="0">
                <a:cs typeface="Times New Roman" pitchFamily="18" charset="0"/>
              </a:rPr>
              <a:t>) the 1</a:t>
            </a:r>
            <a:r>
              <a:rPr lang="en-US" altLang="en-US" baseline="30000" dirty="0">
                <a:cs typeface="Times New Roman" pitchFamily="18" charset="0"/>
              </a:rPr>
              <a:t>st</a:t>
            </a:r>
            <a:r>
              <a:rPr lang="en-US" altLang="en-US" dirty="0">
                <a:cs typeface="Times New Roman" pitchFamily="18" charset="0"/>
              </a:rPr>
              <a:t> position of the Project Code identifies the Line Office or Program.  </a:t>
            </a:r>
          </a:p>
          <a:p>
            <a:r>
              <a:rPr lang="en-US" altLang="en-US" dirty="0">
                <a:cs typeface="Times New Roman" pitchFamily="18" charset="0"/>
              </a:rPr>
              <a:t>Example:   If a Project </a:t>
            </a:r>
            <a:r>
              <a:rPr lang="en-US" altLang="en-US" dirty="0" smtClean="0">
                <a:cs typeface="Times New Roman" pitchFamily="18" charset="0"/>
              </a:rPr>
              <a:t>Code for FC0001 </a:t>
            </a:r>
            <a:r>
              <a:rPr lang="en-US" altLang="en-US" dirty="0">
                <a:cs typeface="Times New Roman" pitchFamily="18" charset="0"/>
              </a:rPr>
              <a:t>begins with a 1 = NOS; 2 = NMFS, and a 3 </a:t>
            </a:r>
            <a:r>
              <a:rPr lang="en-US" altLang="en-US" dirty="0" smtClean="0">
                <a:cs typeface="Times New Roman" pitchFamily="18" charset="0"/>
              </a:rPr>
              <a:t>= </a:t>
            </a:r>
            <a:r>
              <a:rPr lang="en-US" altLang="en-US" dirty="0">
                <a:cs typeface="Times New Roman" pitchFamily="18" charset="0"/>
              </a:rPr>
              <a:t>OAR.</a:t>
            </a:r>
          </a:p>
          <a:p>
            <a:endParaRPr lang="en-US" altLang="en-US" dirty="0">
              <a:cs typeface="Times New Roman" pitchFamily="18" charset="0"/>
            </a:endParaRPr>
          </a:p>
          <a:p>
            <a:r>
              <a:rPr lang="en-US" altLang="en-US" dirty="0">
                <a:cs typeface="Times New Roman" pitchFamily="18" charset="0"/>
              </a:rPr>
              <a:t>For </a:t>
            </a:r>
            <a:r>
              <a:rPr lang="en-US" altLang="en-US" dirty="0" smtClean="0">
                <a:cs typeface="Times New Roman" pitchFamily="18" charset="0"/>
              </a:rPr>
              <a:t>Multi-Year </a:t>
            </a:r>
            <a:r>
              <a:rPr lang="en-US" altLang="en-US" dirty="0">
                <a:cs typeface="Times New Roman" pitchFamily="18" charset="0"/>
              </a:rPr>
              <a:t>funds (FC 1053) the 1</a:t>
            </a:r>
            <a:r>
              <a:rPr lang="en-US" altLang="en-US" baseline="30000" dirty="0">
                <a:cs typeface="Times New Roman" pitchFamily="18" charset="0"/>
              </a:rPr>
              <a:t>st</a:t>
            </a:r>
            <a:r>
              <a:rPr lang="en-US" altLang="en-US" dirty="0">
                <a:cs typeface="Times New Roman" pitchFamily="18" charset="0"/>
              </a:rPr>
              <a:t> position of the Project Code identifies the fiscal year (this character changes per FY)  </a:t>
            </a:r>
          </a:p>
          <a:p>
            <a:r>
              <a:rPr lang="en-US" altLang="en-US" dirty="0">
                <a:cs typeface="Times New Roman" pitchFamily="18" charset="0"/>
              </a:rPr>
              <a:t>Example:  If a Project Code </a:t>
            </a:r>
            <a:r>
              <a:rPr lang="en-US" altLang="en-US" dirty="0" smtClean="0">
                <a:cs typeface="Times New Roman" pitchFamily="18" charset="0"/>
              </a:rPr>
              <a:t> for FC1053 begins </a:t>
            </a:r>
            <a:r>
              <a:rPr lang="en-US" altLang="en-US" dirty="0">
                <a:cs typeface="Times New Roman" pitchFamily="18" charset="0"/>
              </a:rPr>
              <a:t>with the letter “S” = FY 2018.</a:t>
            </a:r>
          </a:p>
          <a:p>
            <a:endParaRPr lang="en-US" altLang="en-US" dirty="0">
              <a:cs typeface="Times New Roman" pitchFamily="18" charset="0"/>
            </a:endParaRPr>
          </a:p>
          <a:p>
            <a:r>
              <a:rPr lang="en-US" altLang="en-US" dirty="0" smtClean="0">
                <a:cs typeface="Times New Roman" pitchFamily="18" charset="0"/>
              </a:rPr>
              <a:t>Transactions </a:t>
            </a:r>
            <a:r>
              <a:rPr lang="en-US" altLang="en-US" dirty="0">
                <a:cs typeface="Times New Roman" pitchFamily="18" charset="0"/>
              </a:rPr>
              <a:t>cannot be entered into CBS until the Project/Task codes have been established and made active.  </a:t>
            </a:r>
          </a:p>
          <a:p>
            <a:endParaRPr lang="en-US" dirty="0"/>
          </a:p>
        </p:txBody>
      </p:sp>
      <p:sp>
        <p:nvSpPr>
          <p:cNvPr id="4" name="Slide Number Placeholder 3"/>
          <p:cNvSpPr>
            <a:spLocks noGrp="1"/>
          </p:cNvSpPr>
          <p:nvPr>
            <p:ph type="sldNum" sz="quarter" idx="10"/>
          </p:nvPr>
        </p:nvSpPr>
        <p:spPr/>
        <p:txBody>
          <a:bodyPr/>
          <a:lstStyle/>
          <a:p>
            <a:fld id="{4D8912D3-08CF-4410-A9C5-41E763BE7D25}" type="slidenum">
              <a:rPr lang="en-US" smtClean="0"/>
              <a:pPr/>
              <a:t>7</a:t>
            </a:fld>
            <a:endParaRPr lang="en-US"/>
          </a:p>
        </p:txBody>
      </p:sp>
    </p:spTree>
    <p:extLst>
      <p:ext uri="{BB962C8B-B14F-4D97-AF65-F5344CB8AC3E}">
        <p14:creationId xmlns:p14="http://schemas.microsoft.com/office/powerpoint/2010/main" val="494544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shows </a:t>
            </a:r>
            <a:r>
              <a:rPr lang="en-US" dirty="0" smtClean="0"/>
              <a:t>the </a:t>
            </a:r>
            <a:r>
              <a:rPr lang="en-US" dirty="0"/>
              <a:t>differences </a:t>
            </a:r>
            <a:r>
              <a:rPr lang="en-US" dirty="0" smtClean="0"/>
              <a:t>between NOAA’s multi-year </a:t>
            </a:r>
            <a:r>
              <a:rPr lang="en-US" dirty="0"/>
              <a:t>and no-year </a:t>
            </a:r>
            <a:r>
              <a:rPr lang="en-US" dirty="0" smtClean="0"/>
              <a:t>funds.</a:t>
            </a:r>
            <a:endParaRPr lang="en-US" dirty="0"/>
          </a:p>
          <a:p>
            <a:endParaRPr lang="en-US" dirty="0"/>
          </a:p>
          <a:p>
            <a:r>
              <a:rPr lang="en-US" dirty="0"/>
              <a:t>Multi-year funds for NOAA are represented by an alpha </a:t>
            </a:r>
            <a:r>
              <a:rPr lang="en-US" dirty="0" smtClean="0"/>
              <a:t>character (i.e.,</a:t>
            </a:r>
            <a:r>
              <a:rPr lang="en-US" baseline="0" dirty="0" smtClean="0"/>
              <a:t> “R”, “S”)</a:t>
            </a:r>
            <a:r>
              <a:rPr lang="en-US" dirty="0" smtClean="0"/>
              <a:t> </a:t>
            </a:r>
            <a:r>
              <a:rPr lang="en-US" dirty="0"/>
              <a:t>which changes each fiscal year.</a:t>
            </a:r>
          </a:p>
          <a:p>
            <a:endParaRPr lang="en-US" dirty="0"/>
          </a:p>
          <a:p>
            <a:r>
              <a:rPr lang="en-US" dirty="0"/>
              <a:t>No-year funds for NOAA are represented by a numeric </a:t>
            </a:r>
            <a:r>
              <a:rPr lang="en-US" dirty="0" smtClean="0"/>
              <a:t>character within the Project</a:t>
            </a:r>
            <a:r>
              <a:rPr lang="en-US" baseline="0" dirty="0" smtClean="0"/>
              <a:t> Code</a:t>
            </a:r>
            <a:r>
              <a:rPr lang="en-US" dirty="0" smtClean="0"/>
              <a:t> </a:t>
            </a:r>
            <a:r>
              <a:rPr lang="en-US" dirty="0"/>
              <a:t>which indicates a specific line, program or staff office</a:t>
            </a:r>
            <a:r>
              <a:rPr lang="en-US" dirty="0" smtClean="0"/>
              <a:t>.</a:t>
            </a:r>
            <a:endParaRPr lang="en-US" dirty="0"/>
          </a:p>
        </p:txBody>
      </p:sp>
      <p:sp>
        <p:nvSpPr>
          <p:cNvPr id="4" name="Slide Number Placeholder 3"/>
          <p:cNvSpPr>
            <a:spLocks noGrp="1"/>
          </p:cNvSpPr>
          <p:nvPr>
            <p:ph type="sldNum" sz="quarter" idx="10"/>
          </p:nvPr>
        </p:nvSpPr>
        <p:spPr/>
        <p:txBody>
          <a:bodyPr/>
          <a:lstStyle/>
          <a:p>
            <a:fld id="{FCD4AEA1-4689-4C2E-AFA3-E0D003B60BE8}" type="slidenum">
              <a:rPr lang="en-US" smtClean="0">
                <a:solidFill>
                  <a:prstClr val="black"/>
                </a:solidFill>
                <a:latin typeface="Calibri"/>
              </a:rPr>
              <a:pPr/>
              <a:t>8</a:t>
            </a:fld>
            <a:endParaRPr lang="en-US">
              <a:solidFill>
                <a:prstClr val="black"/>
              </a:solidFill>
              <a:latin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effective</a:t>
            </a:r>
            <a:r>
              <a:rPr lang="en-US" baseline="0" dirty="0" smtClean="0"/>
              <a:t> begin and end-dates of a Project Code must be within the effective begin and end-date of its associated Fund.  The system automatically generates the P00 Task Code, but all other task codes must be created by the LO/SO.</a:t>
            </a:r>
            <a:endParaRPr lang="en-US" dirty="0" smtClean="0"/>
          </a:p>
          <a:p>
            <a:pPr eaLnBrk="1" hangingPunct="1"/>
            <a:endParaRPr lang="en-US" dirty="0" smtClean="0"/>
          </a:p>
          <a:p>
            <a:pPr eaLnBrk="1" hangingPunct="1"/>
            <a:r>
              <a:rPr lang="en-US" baseline="0" dirty="0" smtClean="0"/>
              <a:t>Multiple tasks codes can be set up with the same project code. The effective begin and end-dates can be different than </a:t>
            </a:r>
            <a:r>
              <a:rPr lang="en-US" baseline="0" dirty="0" smtClean="0"/>
              <a:t>the project. Ex:  The end-date may </a:t>
            </a:r>
            <a:r>
              <a:rPr lang="en-US" baseline="0" dirty="0" smtClean="0"/>
              <a:t>be different </a:t>
            </a:r>
            <a:r>
              <a:rPr lang="en-US" baseline="0" dirty="0" smtClean="0"/>
              <a:t>in </a:t>
            </a:r>
            <a:r>
              <a:rPr lang="en-US" baseline="0" dirty="0" smtClean="0"/>
              <a:t>order to prevent incurring additional obligations</a:t>
            </a:r>
            <a:r>
              <a:rPr lang="en-US" baseline="0" dirty="0" smtClean="0"/>
              <a:t>.  However, the task effective begin and end-date must be within the effective begin and end-date of its related project.</a:t>
            </a:r>
            <a:endParaRPr lang="en-US" baseline="0" dirty="0" smtClean="0"/>
          </a:p>
          <a:p>
            <a:pPr eaLnBrk="1" hangingPunct="1"/>
            <a:endParaRPr lang="en-US" baseline="0" dirty="0" smtClean="0"/>
          </a:p>
          <a:p>
            <a:pPr eaLnBrk="1" hangingPunct="1"/>
            <a:r>
              <a:rPr lang="en-US" baseline="0" dirty="0" smtClean="0"/>
              <a:t>The chart shows </a:t>
            </a:r>
            <a:r>
              <a:rPr lang="en-US" baseline="0" dirty="0" smtClean="0"/>
              <a:t>some examples of </a:t>
            </a:r>
            <a:r>
              <a:rPr lang="en-US" baseline="0" dirty="0" smtClean="0"/>
              <a:t>task </a:t>
            </a:r>
            <a:r>
              <a:rPr lang="en-US" baseline="0" dirty="0" smtClean="0"/>
              <a:t>begin/end dates and the periods they would be valid.</a:t>
            </a:r>
            <a:endParaRPr lang="en-US" dirty="0" smtClean="0"/>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CBB49566-86CB-4B72-B117-79EED25BFC7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userDrawn="1"/>
        </p:nvGrpSpPr>
        <p:grpSpPr>
          <a:xfrm>
            <a:off x="0" y="228600"/>
            <a:ext cx="9182351" cy="6629400"/>
            <a:chOff x="0" y="228600"/>
            <a:chExt cx="9182351" cy="6629400"/>
          </a:xfrm>
        </p:grpSpPr>
        <p:pic>
          <p:nvPicPr>
            <p:cNvPr id="8" name="Picture 4"/>
            <p:cNvPicPr>
              <a:picLocks noChangeAspect="1" noChangeArrowheads="1"/>
            </p:cNvPicPr>
            <p:nvPr/>
          </p:nvPicPr>
          <p:blipFill>
            <a:blip r:embed="rId2" cstate="print"/>
            <a:srcRect/>
            <a:stretch>
              <a:fillRect/>
            </a:stretch>
          </p:blipFill>
          <p:spPr bwMode="auto">
            <a:xfrm>
              <a:off x="152400" y="228600"/>
              <a:ext cx="4648200" cy="575595"/>
            </a:xfrm>
            <a:prstGeom prst="rect">
              <a:avLst/>
            </a:prstGeom>
            <a:noFill/>
            <a:ln w="9525">
              <a:noFill/>
              <a:miter lim="800000"/>
              <a:headEnd/>
              <a:tailEnd/>
            </a:ln>
          </p:spPr>
        </p:pic>
        <p:pic>
          <p:nvPicPr>
            <p:cNvPr id="9" name="Picture 2"/>
            <p:cNvPicPr>
              <a:picLocks noChangeAspect="1" noChangeArrowheads="1"/>
            </p:cNvPicPr>
            <p:nvPr/>
          </p:nvPicPr>
          <p:blipFill>
            <a:blip r:embed="rId3" cstate="print"/>
            <a:srcRect/>
            <a:stretch>
              <a:fillRect/>
            </a:stretch>
          </p:blipFill>
          <p:spPr bwMode="auto">
            <a:xfrm>
              <a:off x="0" y="2971800"/>
              <a:ext cx="9182351" cy="3886200"/>
            </a:xfrm>
            <a:prstGeom prst="rect">
              <a:avLst/>
            </a:prstGeom>
            <a:noFill/>
            <a:ln w="9525">
              <a:noFill/>
              <a:miter lim="800000"/>
              <a:headEnd/>
              <a:tailEnd/>
            </a:ln>
          </p:spPr>
        </p:pic>
        <p:pic>
          <p:nvPicPr>
            <p:cNvPr id="10" name="Picture 5"/>
            <p:cNvPicPr>
              <a:picLocks noChangeAspect="1" noChangeArrowheads="1"/>
            </p:cNvPicPr>
            <p:nvPr/>
          </p:nvPicPr>
          <p:blipFill>
            <a:blip r:embed="rId4" cstate="print"/>
            <a:srcRect/>
            <a:stretch>
              <a:fillRect/>
            </a:stretch>
          </p:blipFill>
          <p:spPr bwMode="auto">
            <a:xfrm>
              <a:off x="2590800" y="2729345"/>
              <a:ext cx="6553200" cy="228600"/>
            </a:xfrm>
            <a:prstGeom prst="rect">
              <a:avLst/>
            </a:prstGeom>
            <a:noFill/>
            <a:ln w="9525">
              <a:noFill/>
              <a:miter lim="800000"/>
              <a:headEnd/>
              <a:tailEnd/>
            </a:ln>
          </p:spPr>
        </p:pic>
        <p:pic>
          <p:nvPicPr>
            <p:cNvPr id="11" name="Picture 8"/>
            <p:cNvPicPr>
              <a:picLocks noChangeAspect="1" noChangeArrowheads="1"/>
            </p:cNvPicPr>
            <p:nvPr/>
          </p:nvPicPr>
          <p:blipFill>
            <a:blip r:embed="rId5" cstate="print"/>
            <a:srcRect/>
            <a:stretch>
              <a:fillRect/>
            </a:stretch>
          </p:blipFill>
          <p:spPr bwMode="auto">
            <a:xfrm>
              <a:off x="3505200" y="2486890"/>
              <a:ext cx="5638800" cy="210130"/>
            </a:xfrm>
            <a:prstGeom prst="rect">
              <a:avLst/>
            </a:prstGeom>
            <a:noFill/>
            <a:ln w="9525">
              <a:noFill/>
              <a:miter lim="800000"/>
              <a:headEnd/>
              <a:tailEnd/>
            </a:ln>
          </p:spPr>
        </p:pic>
      </p:grpSp>
      <p:sp>
        <p:nvSpPr>
          <p:cNvPr id="2" name="Title 1"/>
          <p:cNvSpPr>
            <a:spLocks noGrp="1"/>
          </p:cNvSpPr>
          <p:nvPr>
            <p:ph type="ctrTitle"/>
          </p:nvPr>
        </p:nvSpPr>
        <p:spPr>
          <a:xfrm>
            <a:off x="762000" y="3863975"/>
            <a:ext cx="7772400" cy="1470025"/>
          </a:xfrm>
        </p:spPr>
        <p:txBody>
          <a:bodyPr/>
          <a:lstStyle>
            <a:lvl1pPr>
              <a:defRPr>
                <a:solidFill>
                  <a:schemeClr val="bg1"/>
                </a:solidFill>
                <a:latin typeface="Arial Rounded MT Bold"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447800" y="5410200"/>
            <a:ext cx="6400800" cy="685800"/>
          </a:xfrm>
        </p:spPr>
        <p:txBody>
          <a:bodyPr>
            <a:normAutofit/>
          </a:bodyPr>
          <a:lstStyle>
            <a:lvl1pPr marL="0" indent="0" algn="ctr">
              <a:buNone/>
              <a:defRPr sz="27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CE3BA-8006-4964-942F-7F5EB1333ED9}"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155F8-6F0D-40BB-9F5E-1E04F393F9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CE3BA-8006-4964-942F-7F5EB1333ED9}"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155F8-6F0D-40BB-9F5E-1E04F393F9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userDrawn="1"/>
        </p:nvGrpSpPr>
        <p:grpSpPr>
          <a:xfrm>
            <a:off x="0" y="1"/>
            <a:ext cx="9144000" cy="1448116"/>
            <a:chOff x="0" y="1"/>
            <a:chExt cx="9144000" cy="1448116"/>
          </a:xfrm>
        </p:grpSpPr>
        <p:pic>
          <p:nvPicPr>
            <p:cNvPr id="8" name="Picture 2"/>
            <p:cNvPicPr>
              <a:picLocks noChangeAspect="1" noChangeArrowheads="1"/>
            </p:cNvPicPr>
            <p:nvPr/>
          </p:nvPicPr>
          <p:blipFill>
            <a:blip r:embed="rId2" cstate="print"/>
            <a:srcRect/>
            <a:stretch>
              <a:fillRect/>
            </a:stretch>
          </p:blipFill>
          <p:spPr bwMode="auto">
            <a:xfrm>
              <a:off x="0" y="1"/>
              <a:ext cx="9144000" cy="1371599"/>
            </a:xfrm>
            <a:prstGeom prst="rect">
              <a:avLst/>
            </a:prstGeom>
            <a:noFill/>
            <a:ln w="9525">
              <a:noFill/>
              <a:miter lim="800000"/>
              <a:headEnd/>
              <a:tailEnd/>
            </a:ln>
          </p:spPr>
        </p:pic>
        <p:pic>
          <p:nvPicPr>
            <p:cNvPr id="9" name="Picture 4"/>
            <p:cNvPicPr>
              <a:picLocks noChangeAspect="1" noChangeArrowheads="1"/>
            </p:cNvPicPr>
            <p:nvPr/>
          </p:nvPicPr>
          <p:blipFill>
            <a:blip r:embed="rId3" cstate="print"/>
            <a:srcRect/>
            <a:stretch>
              <a:fillRect/>
            </a:stretch>
          </p:blipFill>
          <p:spPr bwMode="auto">
            <a:xfrm>
              <a:off x="7650475" y="48485"/>
              <a:ext cx="1446420" cy="1205350"/>
            </a:xfrm>
            <a:prstGeom prst="rect">
              <a:avLst/>
            </a:prstGeom>
            <a:noFill/>
            <a:ln w="9525">
              <a:noFill/>
              <a:miter lim="800000"/>
              <a:headEnd/>
              <a:tailEnd/>
            </a:ln>
          </p:spPr>
        </p:pic>
        <p:pic>
          <p:nvPicPr>
            <p:cNvPr id="10" name="Picture 5"/>
            <p:cNvPicPr>
              <a:picLocks noChangeAspect="1" noChangeArrowheads="1"/>
            </p:cNvPicPr>
            <p:nvPr/>
          </p:nvPicPr>
          <p:blipFill>
            <a:blip r:embed="rId4" cstate="print"/>
            <a:srcRect/>
            <a:stretch>
              <a:fillRect/>
            </a:stretch>
          </p:blipFill>
          <p:spPr bwMode="auto">
            <a:xfrm>
              <a:off x="0" y="1295399"/>
              <a:ext cx="9143999" cy="152718"/>
            </a:xfrm>
            <a:prstGeom prst="rect">
              <a:avLst/>
            </a:prstGeom>
            <a:noFill/>
            <a:ln w="9525">
              <a:noFill/>
              <a:miter lim="800000"/>
              <a:headEnd/>
              <a:tailEnd/>
            </a:ln>
          </p:spPr>
        </p:pic>
      </p:grpSp>
      <p:sp>
        <p:nvSpPr>
          <p:cNvPr id="2" name="Title 1"/>
          <p:cNvSpPr>
            <a:spLocks noGrp="1"/>
          </p:cNvSpPr>
          <p:nvPr>
            <p:ph type="title"/>
          </p:nvPr>
        </p:nvSpPr>
        <p:spPr>
          <a:xfrm>
            <a:off x="152400" y="76200"/>
            <a:ext cx="7848600" cy="1143000"/>
          </a:xfrm>
        </p:spPr>
        <p:txBody>
          <a:bodyPr/>
          <a:lstStyle>
            <a:lvl1pPr algn="l">
              <a:defRPr>
                <a:solidFill>
                  <a:schemeClr val="bg1"/>
                </a:solidFill>
                <a:latin typeface="Arial Rounded MT Bold"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Rectangle 10"/>
          <p:cNvSpPr/>
          <p:nvPr userDrawn="1"/>
        </p:nvSpPr>
        <p:spPr>
          <a:xfrm>
            <a:off x="8677206" y="6488668"/>
            <a:ext cx="341760" cy="246221"/>
          </a:xfrm>
          <a:prstGeom prst="rect">
            <a:avLst/>
          </a:prstGeom>
        </p:spPr>
        <p:txBody>
          <a:bodyPr wrap="none">
            <a:spAutoFit/>
          </a:bodyPr>
          <a:lstStyle/>
          <a:p>
            <a:fld id="{43A77ED2-FB01-4227-9A9E-599BB079CD1E}" type="slidenum">
              <a:rPr kumimoji="0" lang="en-US" sz="1000" b="0" i="0" u="none" strike="noStrike" kern="1200" cap="none" spc="0" normalizeH="0" baseline="0" noProof="0" smtClean="0">
                <a:ln>
                  <a:noFill/>
                </a:ln>
                <a:solidFill>
                  <a:schemeClr val="bg1">
                    <a:lumMod val="50000"/>
                  </a:schemeClr>
                </a:solidFill>
                <a:effectLst/>
                <a:uLnTx/>
                <a:uFillTx/>
                <a:latin typeface="Arial" pitchFamily="34" charset="0"/>
                <a:ea typeface="+mn-ea"/>
                <a:cs typeface="Arial" pitchFamily="34" charset="0"/>
              </a:rPr>
              <a:pPr/>
              <a:t>‹#›</a:t>
            </a:fld>
            <a:endParaRPr lang="en-US" sz="10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5CE3BA-8006-4964-942F-7F5EB1333ED9}"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155F8-6F0D-40BB-9F5E-1E04F393F9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grpSp>
        <p:nvGrpSpPr>
          <p:cNvPr id="5" name="Group 7"/>
          <p:cNvGrpSpPr/>
          <p:nvPr userDrawn="1"/>
        </p:nvGrpSpPr>
        <p:grpSpPr>
          <a:xfrm>
            <a:off x="0" y="1"/>
            <a:ext cx="9144000" cy="1448116"/>
            <a:chOff x="0" y="1"/>
            <a:chExt cx="9144000" cy="1448116"/>
          </a:xfrm>
        </p:grpSpPr>
        <p:pic>
          <p:nvPicPr>
            <p:cNvPr id="9" name="Picture 2"/>
            <p:cNvPicPr>
              <a:picLocks noChangeAspect="1" noChangeArrowheads="1"/>
            </p:cNvPicPr>
            <p:nvPr/>
          </p:nvPicPr>
          <p:blipFill>
            <a:blip r:embed="rId2" cstate="print"/>
            <a:srcRect/>
            <a:stretch>
              <a:fillRect/>
            </a:stretch>
          </p:blipFill>
          <p:spPr bwMode="auto">
            <a:xfrm>
              <a:off x="0" y="1"/>
              <a:ext cx="9144000" cy="1371599"/>
            </a:xfrm>
            <a:prstGeom prst="rect">
              <a:avLst/>
            </a:prstGeom>
            <a:noFill/>
            <a:ln w="9525">
              <a:noFill/>
              <a:miter lim="800000"/>
              <a:headEnd/>
              <a:tailEnd/>
            </a:ln>
          </p:spPr>
        </p:pic>
        <p:pic>
          <p:nvPicPr>
            <p:cNvPr id="10" name="Picture 4"/>
            <p:cNvPicPr>
              <a:picLocks noChangeAspect="1" noChangeArrowheads="1"/>
            </p:cNvPicPr>
            <p:nvPr/>
          </p:nvPicPr>
          <p:blipFill>
            <a:blip r:embed="rId3" cstate="print"/>
            <a:srcRect/>
            <a:stretch>
              <a:fillRect/>
            </a:stretch>
          </p:blipFill>
          <p:spPr bwMode="auto">
            <a:xfrm>
              <a:off x="7650475" y="48485"/>
              <a:ext cx="1446420" cy="1205350"/>
            </a:xfrm>
            <a:prstGeom prst="rect">
              <a:avLst/>
            </a:prstGeom>
            <a:noFill/>
            <a:ln w="9525">
              <a:noFill/>
              <a:miter lim="800000"/>
              <a:headEnd/>
              <a:tailEnd/>
            </a:ln>
          </p:spPr>
        </p:pic>
        <p:pic>
          <p:nvPicPr>
            <p:cNvPr id="11" name="Picture 5"/>
            <p:cNvPicPr>
              <a:picLocks noChangeAspect="1" noChangeArrowheads="1"/>
            </p:cNvPicPr>
            <p:nvPr/>
          </p:nvPicPr>
          <p:blipFill>
            <a:blip r:embed="rId4" cstate="print"/>
            <a:srcRect/>
            <a:stretch>
              <a:fillRect/>
            </a:stretch>
          </p:blipFill>
          <p:spPr bwMode="auto">
            <a:xfrm>
              <a:off x="0" y="1295399"/>
              <a:ext cx="9143999" cy="152718"/>
            </a:xfrm>
            <a:prstGeom prst="rect">
              <a:avLst/>
            </a:prstGeom>
            <a:noFill/>
            <a:ln w="9525">
              <a:noFill/>
              <a:miter lim="800000"/>
              <a:headEnd/>
              <a:tailEnd/>
            </a:ln>
          </p:spPr>
        </p:pic>
      </p:grpSp>
      <p:sp>
        <p:nvSpPr>
          <p:cNvPr id="2" name="Title 1"/>
          <p:cNvSpPr>
            <a:spLocks noGrp="1"/>
          </p:cNvSpPr>
          <p:nvPr>
            <p:ph type="title"/>
          </p:nvPr>
        </p:nvSpPr>
        <p:spPr>
          <a:xfrm>
            <a:off x="76200" y="152400"/>
            <a:ext cx="7543800" cy="1143000"/>
          </a:xfrm>
        </p:spPr>
        <p:txBody>
          <a:bodyPr/>
          <a:lstStyle>
            <a:lvl1pPr algn="l">
              <a:defRPr>
                <a:solidFill>
                  <a:schemeClr val="bg1"/>
                </a:solidFill>
                <a:latin typeface="Arial Rounded MT Bold"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1524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768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Slide Number Placeholder 3"/>
          <p:cNvSpPr txBox="1">
            <a:spLocks/>
          </p:cNvSpPr>
          <p:nvPr userDrawn="1"/>
        </p:nvSpPr>
        <p:spPr>
          <a:xfrm>
            <a:off x="8153400" y="6400799"/>
            <a:ext cx="762000" cy="32067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3A77ED2-FB01-4227-9A9E-599BB079CD1E}" type="slidenum">
              <a:rPr kumimoji="0" lang="en-US" sz="900" b="0" i="0" u="none" strike="noStrike" kern="1200" cap="none" spc="0" normalizeH="0" baseline="0" noProof="0" smtClean="0">
                <a:ln>
                  <a:noFill/>
                </a:ln>
                <a:solidFill>
                  <a:schemeClr val="bg1">
                    <a:lumMod val="50000"/>
                  </a:schemeClr>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chemeClr val="bg1">
                  <a:lumMod val="50000"/>
                </a:schemeClr>
              </a:solidFill>
              <a:effectLst/>
              <a:uLnTx/>
              <a:uFillTx/>
              <a:latin typeface="Arial" pitchFamily="34" charset="0"/>
              <a:ea typeface="+mn-ea"/>
              <a:cs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5CE3BA-8006-4964-942F-7F5EB1333ED9}" type="datetimeFigureOut">
              <a:rPr lang="en-US" smtClean="0"/>
              <a:pPr/>
              <a:t>4/12/2018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A155F8-6F0D-40BB-9F5E-1E04F393F9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userDrawn="1"/>
        </p:nvGrpSpPr>
        <p:grpSpPr>
          <a:xfrm>
            <a:off x="0" y="90050"/>
            <a:ext cx="9182351" cy="6767950"/>
            <a:chOff x="0" y="90050"/>
            <a:chExt cx="9182351" cy="6767950"/>
          </a:xfrm>
        </p:grpSpPr>
        <p:pic>
          <p:nvPicPr>
            <p:cNvPr id="7" name="Picture 2"/>
            <p:cNvPicPr>
              <a:picLocks noChangeAspect="1" noChangeArrowheads="1"/>
            </p:cNvPicPr>
            <p:nvPr/>
          </p:nvPicPr>
          <p:blipFill>
            <a:blip r:embed="rId2" cstate="print"/>
            <a:srcRect/>
            <a:stretch>
              <a:fillRect/>
            </a:stretch>
          </p:blipFill>
          <p:spPr bwMode="auto">
            <a:xfrm>
              <a:off x="0" y="2971800"/>
              <a:ext cx="9182351" cy="3886200"/>
            </a:xfrm>
            <a:prstGeom prst="rect">
              <a:avLst/>
            </a:prstGeom>
            <a:noFill/>
            <a:ln w="9525">
              <a:noFill/>
              <a:miter lim="800000"/>
              <a:headEnd/>
              <a:tailEnd/>
            </a:ln>
          </p:spPr>
        </p:pic>
        <p:pic>
          <p:nvPicPr>
            <p:cNvPr id="8" name="Picture 5"/>
            <p:cNvPicPr>
              <a:picLocks noChangeAspect="1" noChangeArrowheads="1"/>
            </p:cNvPicPr>
            <p:nvPr/>
          </p:nvPicPr>
          <p:blipFill>
            <a:blip r:embed="rId3" cstate="print"/>
            <a:srcRect/>
            <a:stretch>
              <a:fillRect/>
            </a:stretch>
          </p:blipFill>
          <p:spPr bwMode="auto">
            <a:xfrm>
              <a:off x="2590800" y="2729345"/>
              <a:ext cx="6553200" cy="228600"/>
            </a:xfrm>
            <a:prstGeom prst="rect">
              <a:avLst/>
            </a:prstGeom>
            <a:noFill/>
            <a:ln w="9525">
              <a:noFill/>
              <a:miter lim="800000"/>
              <a:headEnd/>
              <a:tailEnd/>
            </a:ln>
          </p:spPr>
        </p:pic>
        <p:pic>
          <p:nvPicPr>
            <p:cNvPr id="9" name="Picture 8"/>
            <p:cNvPicPr>
              <a:picLocks noChangeAspect="1" noChangeArrowheads="1"/>
            </p:cNvPicPr>
            <p:nvPr/>
          </p:nvPicPr>
          <p:blipFill>
            <a:blip r:embed="rId4" cstate="print"/>
            <a:srcRect/>
            <a:stretch>
              <a:fillRect/>
            </a:stretch>
          </p:blipFill>
          <p:spPr bwMode="auto">
            <a:xfrm>
              <a:off x="3505200" y="2486890"/>
              <a:ext cx="5638800" cy="210130"/>
            </a:xfrm>
            <a:prstGeom prst="rect">
              <a:avLst/>
            </a:prstGeom>
            <a:noFill/>
            <a:ln w="9525">
              <a:noFill/>
              <a:miter lim="800000"/>
              <a:headEnd/>
              <a:tailEnd/>
            </a:ln>
          </p:spPr>
        </p:pic>
        <p:pic>
          <p:nvPicPr>
            <p:cNvPr id="10" name="Picture 4"/>
            <p:cNvPicPr>
              <a:picLocks noChangeAspect="1" noChangeArrowheads="1"/>
            </p:cNvPicPr>
            <p:nvPr/>
          </p:nvPicPr>
          <p:blipFill>
            <a:blip r:embed="rId5" cstate="print"/>
            <a:srcRect/>
            <a:stretch>
              <a:fillRect/>
            </a:stretch>
          </p:blipFill>
          <p:spPr bwMode="auto">
            <a:xfrm>
              <a:off x="7614450" y="90050"/>
              <a:ext cx="1446420" cy="1205350"/>
            </a:xfrm>
            <a:prstGeom prst="rect">
              <a:avLst/>
            </a:prstGeom>
            <a:noFill/>
            <a:ln w="9525">
              <a:noFill/>
              <a:miter lim="800000"/>
              <a:headEnd/>
              <a:tailEnd/>
            </a:ln>
          </p:spPr>
        </p:pic>
      </p:grpSp>
      <p:sp>
        <p:nvSpPr>
          <p:cNvPr id="2" name="Title 1"/>
          <p:cNvSpPr>
            <a:spLocks noGrp="1"/>
          </p:cNvSpPr>
          <p:nvPr>
            <p:ph type="title"/>
          </p:nvPr>
        </p:nvSpPr>
        <p:spPr>
          <a:xfrm>
            <a:off x="533400" y="4419600"/>
            <a:ext cx="8229600" cy="1143000"/>
          </a:xfrm>
        </p:spPr>
        <p:txBody>
          <a:bodyPr/>
          <a:lstStyle>
            <a:lvl1pPr>
              <a:defRPr>
                <a:solidFill>
                  <a:schemeClr val="bg1"/>
                </a:solidFill>
                <a:latin typeface="Arial Rounded MT Bold"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CE3BA-8006-4964-942F-7F5EB1333ED9}" type="datetimeFigureOut">
              <a:rPr lang="en-US" smtClean="0"/>
              <a:pPr/>
              <a:t>4/12/2018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A155F8-6F0D-40BB-9F5E-1E04F393F9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CE3BA-8006-4964-942F-7F5EB1333ED9}"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155F8-6F0D-40BB-9F5E-1E04F393F9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CE3BA-8006-4964-942F-7F5EB1333ED9}"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155F8-6F0D-40BB-9F5E-1E04F393F9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5CE3BA-8006-4964-942F-7F5EB1333ED9}" type="datetimeFigureOut">
              <a:rPr lang="en-US" smtClean="0"/>
              <a:pPr/>
              <a:t>4/12/2018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A155F8-6F0D-40BB-9F5E-1E04F393F9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bsquery.rdc.noaa.gov/search/validateCAMSaccs310g.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orporateservices.noaa.gov/finance/dblookup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Accounting Classification Code [ACCS] &amp; General Budget Information</a:t>
            </a:r>
            <a:endParaRPr lang="en-US" sz="3600" dirty="0"/>
          </a:p>
        </p:txBody>
      </p:sp>
      <p:sp>
        <p:nvSpPr>
          <p:cNvPr id="3" name="Subtitle 2"/>
          <p:cNvSpPr>
            <a:spLocks noGrp="1"/>
          </p:cNvSpPr>
          <p:nvPr>
            <p:ph type="subTitle" idx="1"/>
          </p:nvPr>
        </p:nvSpPr>
        <p:spPr>
          <a:xfrm>
            <a:off x="1447800" y="5638800"/>
            <a:ext cx="6400800" cy="685800"/>
          </a:xfrm>
        </p:spPr>
        <p:txBody>
          <a:bodyPr>
            <a:normAutofit fontScale="77500" lnSpcReduction="20000"/>
          </a:bodyPr>
          <a:lstStyle/>
          <a:p>
            <a:r>
              <a:rPr lang="en-US" dirty="0" smtClean="0"/>
              <a:t>April 2018</a:t>
            </a:r>
          </a:p>
          <a:p>
            <a:r>
              <a:rPr lang="en-US" dirty="0" smtClean="0"/>
              <a:t>V 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 Code Maintenance {CM004}</a:t>
            </a:r>
            <a:endParaRPr lang="en-US" dirty="0"/>
          </a:p>
        </p:txBody>
      </p:sp>
      <p:sp>
        <p:nvSpPr>
          <p:cNvPr id="9" name="TextBox 8"/>
          <p:cNvSpPr txBox="1"/>
          <p:nvPr/>
        </p:nvSpPr>
        <p:spPr>
          <a:xfrm>
            <a:off x="2876075" y="1484200"/>
            <a:ext cx="4121706" cy="369332"/>
          </a:xfrm>
          <a:prstGeom prst="rect">
            <a:avLst/>
          </a:prstGeom>
          <a:noFill/>
        </p:spPr>
        <p:txBody>
          <a:bodyPr wrap="none" rtlCol="0">
            <a:spAutoFit/>
          </a:bodyPr>
          <a:lstStyle/>
          <a:p>
            <a:r>
              <a:rPr lang="en-US" u="sng" dirty="0" smtClean="0">
                <a:latin typeface="Arial" panose="020B0604020202020204" pitchFamily="34" charset="0"/>
                <a:cs typeface="Arial" panose="020B0604020202020204" pitchFamily="34" charset="0"/>
              </a:rPr>
              <a:t>Project/Task Code Form &amp; Procedures</a:t>
            </a:r>
            <a:endParaRPr lang="en-US" u="sng" dirty="0">
              <a:latin typeface="Arial" panose="020B0604020202020204" pitchFamily="34" charset="0"/>
              <a:cs typeface="Arial" panose="020B0604020202020204" pitchFamily="34" charset="0"/>
            </a:endParaRPr>
          </a:p>
        </p:txBody>
      </p:sp>
      <p:sp>
        <p:nvSpPr>
          <p:cNvPr id="10" name="TextBox 9"/>
          <p:cNvSpPr txBox="1"/>
          <p:nvPr/>
        </p:nvSpPr>
        <p:spPr>
          <a:xfrm>
            <a:off x="1981200" y="1787856"/>
            <a:ext cx="5881482" cy="307777"/>
          </a:xfrm>
          <a:prstGeom prst="rect">
            <a:avLst/>
          </a:prstGeom>
          <a:noFill/>
        </p:spPr>
        <p:txBody>
          <a:bodyPr wrap="none" rtlCol="0">
            <a:spAutoFit/>
          </a:bodyPr>
          <a:lstStyle/>
          <a:p>
            <a:r>
              <a:rPr lang="en-US" sz="1400" b="1" u="sng" dirty="0" smtClean="0">
                <a:solidFill>
                  <a:schemeClr val="accent5">
                    <a:lumMod val="75000"/>
                  </a:schemeClr>
                </a:solidFill>
                <a:latin typeface="Arial" panose="020B0604020202020204" pitchFamily="34" charset="0"/>
                <a:cs typeface="Arial" panose="020B0604020202020204" pitchFamily="34" charset="0"/>
              </a:rPr>
              <a:t>http://www.corporateservices.noaa.gov/finance/projtaskdwnld.html</a:t>
            </a:r>
            <a:endParaRPr lang="en-US" sz="1400" b="1" u="sng" dirty="0">
              <a:solidFill>
                <a:schemeClr val="accent5">
                  <a:lumMod val="75000"/>
                </a:schemeClr>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783" y="2286000"/>
            <a:ext cx="4919417" cy="4235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1554" y="4191000"/>
            <a:ext cx="4248150" cy="1775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609600" y="5791200"/>
            <a:ext cx="1066800" cy="228600"/>
          </a:xfrm>
          <a:prstGeom prst="rect">
            <a:avLst/>
          </a:prstGeom>
          <a:noFill/>
          <a:ln>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p>
        </p:txBody>
      </p:sp>
      <p:cxnSp>
        <p:nvCxnSpPr>
          <p:cNvPr id="8" name="Straight Arrow Connector 7"/>
          <p:cNvCxnSpPr/>
          <p:nvPr/>
        </p:nvCxnSpPr>
        <p:spPr>
          <a:xfrm flipV="1">
            <a:off x="1676400" y="5029200"/>
            <a:ext cx="3352800" cy="876300"/>
          </a:xfrm>
          <a:prstGeom prst="straightConnector1">
            <a:avLst/>
          </a:prstGeom>
          <a:ln>
            <a:solidFill>
              <a:srgbClr val="800080"/>
            </a:solidFill>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805590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Codes - Logic</a:t>
            </a:r>
            <a:endParaRPr lang="en-US" dirty="0"/>
          </a:p>
        </p:txBody>
      </p:sp>
      <p:sp>
        <p:nvSpPr>
          <p:cNvPr id="3" name="Content Placeholder 2"/>
          <p:cNvSpPr>
            <a:spLocks noGrp="1"/>
          </p:cNvSpPr>
          <p:nvPr>
            <p:ph idx="1"/>
          </p:nvPr>
        </p:nvSpPr>
        <p:spPr>
          <a:xfrm>
            <a:off x="457200" y="1798637"/>
            <a:ext cx="8229600" cy="4525963"/>
          </a:xfrm>
        </p:spPr>
        <p:txBody>
          <a:bodyPr>
            <a:normAutofit fontScale="85000" lnSpcReduction="20000"/>
          </a:bodyPr>
          <a:lstStyle/>
          <a:p>
            <a:r>
              <a:rPr lang="en-US" dirty="0" smtClean="0"/>
              <a:t>Logic is built into NOAA’s Project Code Structure</a:t>
            </a:r>
          </a:p>
          <a:p>
            <a:pPr lvl="1"/>
            <a:r>
              <a:rPr lang="en-US" dirty="0" smtClean="0"/>
              <a:t>Line Office Identifier</a:t>
            </a:r>
          </a:p>
          <a:p>
            <a:pPr lvl="1"/>
            <a:r>
              <a:rPr lang="en-US" dirty="0" smtClean="0"/>
              <a:t>Fund Type Identifier</a:t>
            </a:r>
          </a:p>
          <a:p>
            <a:pPr lvl="1"/>
            <a:r>
              <a:rPr lang="en-US" dirty="0" smtClean="0"/>
              <a:t>Direct Funding Identifier</a:t>
            </a:r>
          </a:p>
          <a:p>
            <a:pPr lvl="1"/>
            <a:r>
              <a:rPr lang="en-US" dirty="0" smtClean="0"/>
              <a:t>Reimbursable Identifiers</a:t>
            </a:r>
          </a:p>
          <a:p>
            <a:pPr lvl="1"/>
            <a:r>
              <a:rPr lang="en-US" dirty="0" smtClean="0"/>
              <a:t>CWIP Identifier</a:t>
            </a:r>
          </a:p>
          <a:p>
            <a:pPr lvl="1"/>
            <a:r>
              <a:rPr lang="en-US" dirty="0" smtClean="0"/>
              <a:t>Hurricane Identifier</a:t>
            </a:r>
          </a:p>
          <a:p>
            <a:pPr lvl="1"/>
            <a:r>
              <a:rPr lang="en-US" dirty="0" smtClean="0"/>
              <a:t>Management &amp; Administrative [M&amp;A] Cost Identifier</a:t>
            </a:r>
          </a:p>
          <a:p>
            <a:pPr marL="457200" lvl="1" indent="0">
              <a:buNone/>
            </a:pPr>
            <a:endParaRPr lang="en-US" dirty="0" smtClean="0"/>
          </a:p>
          <a:p>
            <a:r>
              <a:rPr lang="en-US" dirty="0" smtClean="0"/>
              <a:t>Task Code Logic</a:t>
            </a:r>
          </a:p>
          <a:p>
            <a:pPr lvl="1"/>
            <a:r>
              <a:rPr lang="en-US" dirty="0" smtClean="0"/>
              <a:t>IT Cost Accounting</a:t>
            </a:r>
          </a:p>
          <a:p>
            <a:pPr lvl="1"/>
            <a:r>
              <a:rPr lang="en-US" dirty="0" smtClean="0"/>
              <a:t>Facilities Identifier</a:t>
            </a:r>
          </a:p>
        </p:txBody>
      </p:sp>
    </p:spTree>
    <p:extLst>
      <p:ext uri="{BB962C8B-B14F-4D97-AF65-F5344CB8AC3E}">
        <p14:creationId xmlns:p14="http://schemas.microsoft.com/office/powerpoint/2010/main" val="819822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Reimbursable Project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1724370"/>
              </p:ext>
            </p:extLst>
          </p:nvPr>
        </p:nvGraphicFramePr>
        <p:xfrm>
          <a:off x="838200" y="1828800"/>
          <a:ext cx="7391400" cy="4426902"/>
        </p:xfrm>
        <a:graphic>
          <a:graphicData uri="http://schemas.openxmlformats.org/drawingml/2006/table">
            <a:tbl>
              <a:tblPr firstRow="1" firstCol="1" bandRow="1">
                <a:tableStyleId>{5C22544A-7EE6-4342-B048-85BDC9FD1C3A}</a:tableStyleId>
              </a:tblPr>
              <a:tblGrid>
                <a:gridCol w="838200"/>
                <a:gridCol w="1143131"/>
                <a:gridCol w="1066669"/>
                <a:gridCol w="1066800"/>
                <a:gridCol w="1066800"/>
                <a:gridCol w="1066800"/>
                <a:gridCol w="1143000"/>
              </a:tblGrid>
              <a:tr h="268421">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LOs</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NOS</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NMFS</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OAR</a:t>
                      </a:r>
                      <a:endParaRPr lang="en-US" sz="12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NWS</a:t>
                      </a:r>
                      <a:endParaRPr lang="en-US" sz="12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NESDIS</a:t>
                      </a:r>
                      <a:endParaRPr lang="en-US" sz="12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CFMD &amp; BIS</a:t>
                      </a:r>
                      <a:endParaRPr lang="en-US" sz="1200">
                        <a:effectLst/>
                        <a:latin typeface="Arial" panose="020B0604020202020204" pitchFamily="34" charset="0"/>
                        <a:ea typeface="Calibri"/>
                        <a:cs typeface="Arial" panose="020B0604020202020204" pitchFamily="34" charset="0"/>
                      </a:endParaRPr>
                    </a:p>
                  </a:txBody>
                  <a:tcPr marL="68580" marR="68580" marT="0" marB="0" anchor="b"/>
                </a:tc>
              </a:tr>
              <a:tr h="832290">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Project Code Example</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1RK3ANN</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2RLHH04</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3RR1GLS</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200">
                          <a:effectLst/>
                          <a:latin typeface="Arial" panose="020B0604020202020204" pitchFamily="34" charset="0"/>
                          <a:cs typeface="Arial" panose="020B0604020202020204" pitchFamily="34" charset="0"/>
                        </a:rPr>
                        <a:t>4RM9S89</a:t>
                      </a:r>
                      <a:endParaRPr lang="en-US" sz="12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200">
                          <a:effectLst/>
                          <a:latin typeface="Arial" panose="020B0604020202020204" pitchFamily="34" charset="0"/>
                          <a:cs typeface="Arial" panose="020B0604020202020204" pitchFamily="34" charset="0"/>
                        </a:rPr>
                        <a:t>5RN2DVC</a:t>
                      </a:r>
                      <a:endParaRPr lang="en-US" sz="12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200">
                          <a:effectLst/>
                          <a:latin typeface="Arial" panose="020B0604020202020204" pitchFamily="34" charset="0"/>
                          <a:cs typeface="Arial" panose="020B0604020202020204" pitchFamily="34" charset="0"/>
                        </a:rPr>
                        <a:t>6RP1NG2</a:t>
                      </a:r>
                      <a:endParaRPr lang="en-US" sz="1200">
                        <a:effectLst/>
                        <a:latin typeface="Arial" panose="020B0604020202020204" pitchFamily="34" charset="0"/>
                        <a:ea typeface="Calibri"/>
                        <a:cs typeface="Arial" panose="020B0604020202020204" pitchFamily="34" charset="0"/>
                      </a:endParaRPr>
                    </a:p>
                  </a:txBody>
                  <a:tcPr marL="68580" marR="68580" marT="0" marB="0" anchor="ctr"/>
                </a:tc>
              </a:tr>
              <a:tr h="549331">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1st digit</a:t>
                      </a:r>
                      <a:endParaRPr lang="en-US" sz="12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LO = 1</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l" defTabSz="914400" rtl="0" eaLnBrk="1" latinLnBrk="0" hangingPunct="1">
                        <a:lnSpc>
                          <a:spcPct val="115000"/>
                        </a:lnSpc>
                        <a:spcBef>
                          <a:spcPts val="0"/>
                        </a:spcBef>
                        <a:spcAft>
                          <a:spcPts val="0"/>
                        </a:spcAft>
                      </a:pPr>
                      <a:r>
                        <a:rPr lang="en-US" sz="1200" kern="1200" dirty="0" smtClean="0">
                          <a:solidFill>
                            <a:schemeClr val="dk1"/>
                          </a:solidFill>
                          <a:effectLst/>
                          <a:latin typeface="Arial" panose="020B0604020202020204" pitchFamily="34" charset="0"/>
                          <a:ea typeface="+mn-ea"/>
                          <a:cs typeface="Arial" panose="020B0604020202020204" pitchFamily="34" charset="0"/>
                        </a:rPr>
                        <a:t>LO </a:t>
                      </a:r>
                      <a:r>
                        <a:rPr lang="en-US" sz="1200" kern="1200" dirty="0">
                          <a:solidFill>
                            <a:schemeClr val="dk1"/>
                          </a:solidFill>
                          <a:effectLst/>
                          <a:latin typeface="Arial" panose="020B0604020202020204" pitchFamily="34" charset="0"/>
                          <a:ea typeface="+mn-ea"/>
                          <a:cs typeface="Arial" panose="020B0604020202020204" pitchFamily="34" charset="0"/>
                        </a:rPr>
                        <a:t>= 2</a:t>
                      </a:r>
                    </a:p>
                  </a:txBody>
                  <a:tcPr marL="68580" marR="68580" marT="0" marB="0" anchor="ctr"/>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LO = 3</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LO = 4</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LO = 5</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LO = 6, 7, 8, 9</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r>
              <a:tr h="680931">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2nd digit</a:t>
                      </a:r>
                      <a:endParaRPr lang="en-US" sz="12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Advance=B</a:t>
                      </a:r>
                    </a:p>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Non</a:t>
                      </a:r>
                    </a:p>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Advance = R</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Advance=B</a:t>
                      </a:r>
                    </a:p>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Non </a:t>
                      </a:r>
                    </a:p>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Advance </a:t>
                      </a:r>
                      <a:r>
                        <a:rPr lang="en-US" sz="1200" dirty="0">
                          <a:effectLst/>
                          <a:latin typeface="Arial" panose="020B0604020202020204" pitchFamily="34" charset="0"/>
                          <a:cs typeface="Arial" panose="020B0604020202020204" pitchFamily="34" charset="0"/>
                        </a:rPr>
                        <a:t>= R</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Advance=B</a:t>
                      </a:r>
                    </a:p>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Non </a:t>
                      </a:r>
                    </a:p>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Advance </a:t>
                      </a:r>
                      <a:r>
                        <a:rPr lang="en-US" sz="1200" dirty="0">
                          <a:effectLst/>
                          <a:latin typeface="Arial" panose="020B0604020202020204" pitchFamily="34" charset="0"/>
                          <a:cs typeface="Arial" panose="020B0604020202020204" pitchFamily="34" charset="0"/>
                        </a:rPr>
                        <a:t>= R</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Advance=B </a:t>
                      </a:r>
                      <a:r>
                        <a:rPr lang="en-US" sz="1200" dirty="0">
                          <a:effectLst/>
                          <a:latin typeface="Arial" panose="020B0604020202020204" pitchFamily="34" charset="0"/>
                          <a:cs typeface="Arial" panose="020B0604020202020204" pitchFamily="34" charset="0"/>
                        </a:rPr>
                        <a:t>Non </a:t>
                      </a:r>
                      <a:endParaRPr lang="en-US" sz="1200" dirty="0" smtClean="0">
                        <a:effectLst/>
                        <a:latin typeface="Arial" panose="020B0604020202020204" pitchFamily="34" charset="0"/>
                        <a:cs typeface="Arial" panose="020B0604020202020204" pitchFamily="34" charset="0"/>
                      </a:endParaRPr>
                    </a:p>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Advance </a:t>
                      </a:r>
                      <a:r>
                        <a:rPr lang="en-US" sz="1200" dirty="0">
                          <a:effectLst/>
                          <a:latin typeface="Arial" panose="020B0604020202020204" pitchFamily="34" charset="0"/>
                          <a:cs typeface="Arial" panose="020B0604020202020204" pitchFamily="34" charset="0"/>
                        </a:rPr>
                        <a:t>= R</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Advance=B</a:t>
                      </a:r>
                    </a:p>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Non </a:t>
                      </a:r>
                    </a:p>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Advance </a:t>
                      </a:r>
                      <a:r>
                        <a:rPr lang="en-US" sz="1200" dirty="0">
                          <a:effectLst/>
                          <a:latin typeface="Arial" panose="020B0604020202020204" pitchFamily="34" charset="0"/>
                          <a:cs typeface="Arial" panose="020B0604020202020204" pitchFamily="34" charset="0"/>
                        </a:rPr>
                        <a:t>= R</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Advance=B </a:t>
                      </a:r>
                      <a:r>
                        <a:rPr lang="en-US" sz="1200" dirty="0">
                          <a:effectLst/>
                          <a:latin typeface="Arial" panose="020B0604020202020204" pitchFamily="34" charset="0"/>
                          <a:cs typeface="Arial" panose="020B0604020202020204" pitchFamily="34" charset="0"/>
                        </a:rPr>
                        <a:t>Non </a:t>
                      </a:r>
                      <a:endParaRPr lang="en-US" sz="1200" dirty="0" smtClean="0">
                        <a:effectLst/>
                        <a:latin typeface="Arial" panose="020B0604020202020204" pitchFamily="34" charset="0"/>
                        <a:cs typeface="Arial" panose="020B0604020202020204" pitchFamily="34" charset="0"/>
                      </a:endParaRPr>
                    </a:p>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Advance </a:t>
                      </a:r>
                      <a:r>
                        <a:rPr lang="en-US" sz="1200" dirty="0">
                          <a:effectLst/>
                          <a:latin typeface="Arial" panose="020B0604020202020204" pitchFamily="34" charset="0"/>
                          <a:cs typeface="Arial" panose="020B0604020202020204" pitchFamily="34" charset="0"/>
                        </a:rPr>
                        <a:t>= R *</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r>
              <a:tr h="268421">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3rd digit</a:t>
                      </a:r>
                      <a:endParaRPr lang="en-US" sz="12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LO = K</a:t>
                      </a:r>
                      <a:endParaRPr lang="en-US" sz="12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LO = L</a:t>
                      </a:r>
                      <a:endParaRPr lang="en-US" sz="12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LO = R</a:t>
                      </a:r>
                      <a:endParaRPr lang="en-US" sz="12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LO = M</a:t>
                      </a:r>
                      <a:endParaRPr lang="en-US" sz="12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LO = N</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LO = P</a:t>
                      </a:r>
                      <a:endParaRPr lang="en-US" sz="1200">
                        <a:effectLst/>
                        <a:latin typeface="Arial" panose="020B0604020202020204" pitchFamily="34" charset="0"/>
                        <a:ea typeface="Calibri"/>
                        <a:cs typeface="Arial" panose="020B0604020202020204" pitchFamily="34" charset="0"/>
                      </a:endParaRPr>
                    </a:p>
                  </a:txBody>
                  <a:tcPr marL="68580" marR="68580" marT="0" marB="0" anchor="ctr"/>
                </a:tc>
              </a:tr>
              <a:tr h="449418">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4th digit</a:t>
                      </a:r>
                      <a:endParaRPr lang="en-US" sz="12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FMC</a:t>
                      </a:r>
                      <a:endParaRPr lang="en-US" sz="12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*PPBES </a:t>
                      </a:r>
                      <a:r>
                        <a:rPr lang="en-US" sz="1200" dirty="0">
                          <a:effectLst/>
                          <a:latin typeface="Arial" panose="020B0604020202020204" pitchFamily="34" charset="0"/>
                          <a:cs typeface="Arial" panose="020B0604020202020204" pitchFamily="34" charset="0"/>
                        </a:rPr>
                        <a:t>Program</a:t>
                      </a:r>
                      <a:endParaRPr lang="en-US" sz="1200"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Type of research</a:t>
                      </a:r>
                      <a:endParaRPr lang="en-US" sz="12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FCFY</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Open</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FCFY</a:t>
                      </a:r>
                      <a:endParaRPr lang="en-US" sz="1200">
                        <a:effectLst/>
                        <a:latin typeface="Arial" panose="020B0604020202020204" pitchFamily="34" charset="0"/>
                        <a:ea typeface="Calibri"/>
                        <a:cs typeface="Arial" panose="020B0604020202020204" pitchFamily="34" charset="0"/>
                      </a:endParaRPr>
                    </a:p>
                  </a:txBody>
                  <a:tcPr marL="68580" marR="68580" marT="0" marB="0" anchor="ctr"/>
                </a:tc>
              </a:tr>
              <a:tr h="605345">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5th digit</a:t>
                      </a:r>
                      <a:endParaRPr lang="en-US" sz="12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FMC</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Sub Activity of the program code</a:t>
                      </a:r>
                      <a:endParaRPr lang="en-US" sz="12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FMC</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FMC</a:t>
                      </a:r>
                      <a:endParaRPr lang="en-US" sz="12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Open</a:t>
                      </a:r>
                      <a:endParaRPr lang="en-US" sz="12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FMC</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r>
              <a:tr h="268421">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6th digit</a:t>
                      </a:r>
                      <a:endParaRPr lang="en-US" sz="1200">
                        <a:effectLst/>
                        <a:latin typeface="Arial" panose="020B0604020202020204" pitchFamily="34" charset="0"/>
                        <a:ea typeface="Calibri"/>
                        <a:cs typeface="Arial" panose="020B0604020202020204" pitchFamily="34" charset="0"/>
                      </a:endParaRPr>
                    </a:p>
                  </a:txBody>
                  <a:tcPr marL="68580" marR="68580" marT="0" marB="0" anchor="b"/>
                </a:tc>
                <a:tc rowSpan="2" gridSpan="6">
                  <a:txBody>
                    <a:bodyPr/>
                    <a:lstStyle/>
                    <a:p>
                      <a:pPr marL="0" marR="0" algn="ctr">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Open for LO Use</a:t>
                      </a:r>
                      <a:endParaRPr lang="en-US" sz="1200" dirty="0">
                        <a:effectLst/>
                        <a:latin typeface="Arial" panose="020B0604020202020204" pitchFamily="34" charset="0"/>
                        <a:ea typeface="Calibri"/>
                        <a:cs typeface="Arial" panose="020B0604020202020204" pitchFamily="34" charset="0"/>
                      </a:endParaRPr>
                    </a:p>
                  </a:txBody>
                  <a:tcPr marL="68580" marR="68580" marT="0" marB="0" anchor="ct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268421">
                <a:tc>
                  <a:txBody>
                    <a:bodyPr/>
                    <a:lstStyle/>
                    <a:p>
                      <a:pPr marL="0" marR="0">
                        <a:lnSpc>
                          <a:spcPct val="115000"/>
                        </a:lnSpc>
                        <a:spcBef>
                          <a:spcPts val="0"/>
                        </a:spcBef>
                        <a:spcAft>
                          <a:spcPts val="0"/>
                        </a:spcAft>
                      </a:pPr>
                      <a:r>
                        <a:rPr lang="en-US" sz="1100" dirty="0">
                          <a:effectLst/>
                        </a:rPr>
                        <a:t>7th digit</a:t>
                      </a:r>
                      <a:endParaRPr lang="en-US" sz="1100" dirty="0">
                        <a:effectLst/>
                        <a:latin typeface="Calibri"/>
                        <a:ea typeface="Calibri"/>
                        <a:cs typeface="Times New Roman"/>
                      </a:endParaRPr>
                    </a:p>
                  </a:txBody>
                  <a:tcPr marL="68580" marR="68580" marT="0" marB="0" anchor="b"/>
                </a:tc>
                <a:tc gridSpan="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bl>
          </a:graphicData>
        </a:graphic>
      </p:graphicFrame>
    </p:spTree>
    <p:extLst>
      <p:ext uri="{BB962C8B-B14F-4D97-AF65-F5344CB8AC3E}">
        <p14:creationId xmlns:p14="http://schemas.microsoft.com/office/powerpoint/2010/main" val="1344696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ORF / PAC Project Code/Task Breakdown</a:t>
            </a:r>
            <a:endParaRPr lang="en-US" dirty="0"/>
          </a:p>
        </p:txBody>
      </p:sp>
      <p:sp>
        <p:nvSpPr>
          <p:cNvPr id="3" name="Content Placeholder 2"/>
          <p:cNvSpPr>
            <a:spLocks noGrp="1"/>
          </p:cNvSpPr>
          <p:nvPr>
            <p:ph idx="1"/>
          </p:nvPr>
        </p:nvSpPr>
        <p:spPr>
          <a:xfrm>
            <a:off x="457200" y="1570037"/>
            <a:ext cx="8229600" cy="4906963"/>
          </a:xfrm>
        </p:spPr>
        <p:txBody>
          <a:bodyPr>
            <a:normAutofit fontScale="25000" lnSpcReduction="20000"/>
          </a:bodyPr>
          <a:lstStyle/>
          <a:p>
            <a:pPr marL="0" indent="0" algn="ctr">
              <a:buNone/>
            </a:pPr>
            <a:r>
              <a:rPr lang="en-US" sz="9600" dirty="0" smtClean="0"/>
              <a:t>Project:  S2MFRNE Task: B00</a:t>
            </a:r>
          </a:p>
          <a:p>
            <a:pPr marL="0" indent="0" algn="ctr">
              <a:buNone/>
            </a:pPr>
            <a:endParaRPr lang="en-US" dirty="0" smtClean="0"/>
          </a:p>
          <a:p>
            <a:pPr marL="0" indent="0">
              <a:buNone/>
            </a:pPr>
            <a:r>
              <a:rPr lang="en-US" sz="7200" dirty="0" smtClean="0"/>
              <a:t>Multiple-Year Fund	</a:t>
            </a:r>
          </a:p>
          <a:p>
            <a:pPr marL="0" indent="0">
              <a:buNone/>
            </a:pPr>
            <a:r>
              <a:rPr lang="en-US" sz="7200" dirty="0" smtClean="0"/>
              <a:t>[‘Hot’ ORF/PAC]			        </a:t>
            </a:r>
            <a:r>
              <a:rPr lang="en-US" sz="9600" b="1" dirty="0" smtClean="0"/>
              <a:t>S</a:t>
            </a:r>
          </a:p>
          <a:p>
            <a:pPr marL="0" indent="0">
              <a:buNone/>
            </a:pPr>
            <a:endParaRPr lang="en-US" sz="4200" dirty="0"/>
          </a:p>
          <a:p>
            <a:pPr marL="0" indent="0">
              <a:buNone/>
            </a:pPr>
            <a:r>
              <a:rPr lang="en-US" sz="7200" dirty="0" smtClean="0"/>
              <a:t>Typically Identifies Fund</a:t>
            </a:r>
          </a:p>
          <a:p>
            <a:pPr marL="0" indent="0">
              <a:buNone/>
            </a:pPr>
            <a:r>
              <a:rPr lang="en-US" sz="7200" dirty="0" smtClean="0"/>
              <a:t>2 = PAC; 8 = ORF			</a:t>
            </a:r>
            <a:r>
              <a:rPr lang="en-US" sz="9600" dirty="0" smtClean="0"/>
              <a:t> </a:t>
            </a:r>
            <a:r>
              <a:rPr lang="en-US" sz="9600" b="1" dirty="0" smtClean="0"/>
              <a:t>2</a:t>
            </a:r>
          </a:p>
          <a:p>
            <a:pPr marL="0" indent="0">
              <a:buNone/>
            </a:pPr>
            <a:endParaRPr lang="en-US" sz="4200" dirty="0"/>
          </a:p>
          <a:p>
            <a:pPr marL="0" indent="0">
              <a:buNone/>
            </a:pPr>
            <a:r>
              <a:rPr lang="en-US" sz="7200" dirty="0" smtClean="0"/>
              <a:t>Identifies Line Office</a:t>
            </a:r>
          </a:p>
          <a:p>
            <a:pPr marL="0" indent="0">
              <a:buNone/>
            </a:pPr>
            <a:r>
              <a:rPr lang="en-US" sz="7200" dirty="0" smtClean="0"/>
              <a:t>M = NWS				      </a:t>
            </a:r>
            <a:r>
              <a:rPr lang="en-US" sz="9600" b="1" dirty="0" smtClean="0"/>
              <a:t>M</a:t>
            </a:r>
          </a:p>
          <a:p>
            <a:pPr marL="0" indent="0">
              <a:buNone/>
            </a:pPr>
            <a:endParaRPr lang="en-US" sz="4200" dirty="0" smtClean="0"/>
          </a:p>
          <a:p>
            <a:pPr marL="0" indent="0">
              <a:buNone/>
            </a:pPr>
            <a:r>
              <a:rPr lang="en-US" sz="7200" dirty="0" smtClean="0"/>
              <a:t>Identifies CWIP</a:t>
            </a:r>
          </a:p>
          <a:p>
            <a:pPr marL="0" indent="0">
              <a:buNone/>
            </a:pPr>
            <a:r>
              <a:rPr lang="en-US" sz="7200" dirty="0" smtClean="0"/>
              <a:t>F = 4</a:t>
            </a:r>
            <a:r>
              <a:rPr lang="en-US" sz="7200" baseline="30000" dirty="0" smtClean="0"/>
              <a:t>th</a:t>
            </a:r>
            <a:r>
              <a:rPr lang="en-US" sz="7200" dirty="0" smtClean="0"/>
              <a:t> Character			            		</a:t>
            </a:r>
            <a:r>
              <a:rPr lang="en-US" sz="9600" b="1" dirty="0" smtClean="0"/>
              <a:t>F</a:t>
            </a:r>
          </a:p>
          <a:p>
            <a:pPr marL="0" indent="0">
              <a:buNone/>
            </a:pPr>
            <a:endParaRPr lang="en-US" sz="4200" dirty="0" smtClean="0"/>
          </a:p>
          <a:p>
            <a:pPr marL="0" indent="0">
              <a:buNone/>
            </a:pPr>
            <a:r>
              <a:rPr lang="en-US" sz="7200" dirty="0" smtClean="0"/>
              <a:t>User Defined					      </a:t>
            </a:r>
            <a:r>
              <a:rPr lang="en-US" sz="9600" b="1" dirty="0" smtClean="0"/>
              <a:t>RNE</a:t>
            </a:r>
            <a:endParaRPr lang="en-US" sz="9600" b="1" dirty="0"/>
          </a:p>
          <a:p>
            <a:pPr marL="0" indent="0">
              <a:buNone/>
            </a:pPr>
            <a:endParaRPr lang="en-US" sz="4200" dirty="0"/>
          </a:p>
          <a:p>
            <a:pPr marL="0" indent="0">
              <a:buNone/>
            </a:pPr>
            <a:r>
              <a:rPr lang="en-US" sz="7200" dirty="0" smtClean="0"/>
              <a:t>B = Program Management					</a:t>
            </a:r>
            <a:endParaRPr lang="en-US" sz="9600" dirty="0" smtClean="0"/>
          </a:p>
          <a:p>
            <a:pPr marL="0" indent="0">
              <a:buNone/>
            </a:pPr>
            <a:r>
              <a:rPr lang="en-US" sz="7200" dirty="0" smtClean="0"/>
              <a:t>[IT Cost </a:t>
            </a:r>
            <a:r>
              <a:rPr lang="en-US" sz="7200" dirty="0"/>
              <a:t>Accounting] </a:t>
            </a:r>
            <a:r>
              <a:rPr lang="en-US" sz="7200" dirty="0" smtClean="0"/>
              <a:t>					</a:t>
            </a:r>
            <a:r>
              <a:rPr lang="en-US" sz="9600" b="1" dirty="0" smtClean="0"/>
              <a:t>B00</a:t>
            </a:r>
            <a:endParaRPr lang="en-US" sz="9600" b="1" dirty="0"/>
          </a:p>
        </p:txBody>
      </p:sp>
      <p:sp>
        <p:nvSpPr>
          <p:cNvPr id="4" name="Right Arrow 3"/>
          <p:cNvSpPr/>
          <p:nvPr/>
        </p:nvSpPr>
        <p:spPr>
          <a:xfrm>
            <a:off x="3505200" y="2438400"/>
            <a:ext cx="990600" cy="76200"/>
          </a:xfrm>
          <a:prstGeom prst="rightArrow">
            <a:avLst/>
          </a:prstGeom>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p>
        </p:txBody>
      </p:sp>
      <p:sp>
        <p:nvSpPr>
          <p:cNvPr id="5" name="Right Arrow 4"/>
          <p:cNvSpPr/>
          <p:nvPr/>
        </p:nvSpPr>
        <p:spPr>
          <a:xfrm>
            <a:off x="3505200" y="3276600"/>
            <a:ext cx="1371600" cy="45719"/>
          </a:xfrm>
          <a:prstGeom prst="rightArrow">
            <a:avLst/>
          </a:prstGeom>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p>
        </p:txBody>
      </p:sp>
      <p:sp>
        <p:nvSpPr>
          <p:cNvPr id="6" name="Right Arrow 5"/>
          <p:cNvSpPr/>
          <p:nvPr/>
        </p:nvSpPr>
        <p:spPr>
          <a:xfrm>
            <a:off x="3505200" y="4114800"/>
            <a:ext cx="1828800" cy="45719"/>
          </a:xfrm>
          <a:prstGeom prst="rightArrow">
            <a:avLst/>
          </a:prstGeom>
          <a:solidFill>
            <a:srgbClr val="C00000"/>
          </a:solid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p>
        </p:txBody>
      </p:sp>
      <p:sp>
        <p:nvSpPr>
          <p:cNvPr id="7" name="Right Arrow 6"/>
          <p:cNvSpPr/>
          <p:nvPr/>
        </p:nvSpPr>
        <p:spPr>
          <a:xfrm>
            <a:off x="3505200" y="4876800"/>
            <a:ext cx="2286000" cy="45719"/>
          </a:xfrm>
          <a:prstGeom prst="rightArrow">
            <a:avLst/>
          </a:prstGeom>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p>
        </p:txBody>
      </p:sp>
      <p:sp>
        <p:nvSpPr>
          <p:cNvPr id="8" name="Right Arrow 7"/>
          <p:cNvSpPr/>
          <p:nvPr/>
        </p:nvSpPr>
        <p:spPr>
          <a:xfrm>
            <a:off x="3505200" y="6096000"/>
            <a:ext cx="3048000" cy="45719"/>
          </a:xfrm>
          <a:prstGeom prst="rightArrow">
            <a:avLst/>
          </a:prstGeom>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p>
        </p:txBody>
      </p:sp>
      <p:sp>
        <p:nvSpPr>
          <p:cNvPr id="9" name="Right Arrow 8"/>
          <p:cNvSpPr/>
          <p:nvPr/>
        </p:nvSpPr>
        <p:spPr>
          <a:xfrm flipV="1">
            <a:off x="3505200" y="5486400"/>
            <a:ext cx="2667000" cy="45719"/>
          </a:xfrm>
          <a:prstGeom prst="rightArrow">
            <a:avLst/>
          </a:prstGeom>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p>
        </p:txBody>
      </p:sp>
    </p:spTree>
    <p:extLst>
      <p:ext uri="{BB962C8B-B14F-4D97-AF65-F5344CB8AC3E}">
        <p14:creationId xmlns:p14="http://schemas.microsoft.com/office/powerpoint/2010/main" val="3674276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Budgetary Setup &amp; Relationships</a:t>
            </a:r>
            <a:endParaRPr lang="en-US" dirty="0"/>
          </a:p>
        </p:txBody>
      </p:sp>
      <p:sp>
        <p:nvSpPr>
          <p:cNvPr id="7" name="Rectangle 8"/>
          <p:cNvSpPr>
            <a:spLocks noChangeArrowheads="1"/>
          </p:cNvSpPr>
          <p:nvPr/>
        </p:nvSpPr>
        <p:spPr bwMode="auto">
          <a:xfrm>
            <a:off x="0" y="3962400"/>
            <a:ext cx="1828800" cy="533400"/>
          </a:xfrm>
          <a:prstGeom prst="rect">
            <a:avLst/>
          </a:prstGeom>
          <a:noFill/>
          <a:ln w="9525">
            <a:noFill/>
            <a:miter lim="800000"/>
            <a:headEnd/>
            <a:tailEnd/>
          </a:ln>
          <a:effectLst/>
        </p:spPr>
        <p:txBody>
          <a:bodyPr lIns="92075" tIns="46038" rIns="92075" bIns="46038"/>
          <a:lstStyle/>
          <a:p>
            <a:pPr algn="ctr" defTabSz="831850" eaLnBrk="0" fontAlgn="auto" hangingPunct="0">
              <a:spcBef>
                <a:spcPct val="50000"/>
              </a:spcBef>
              <a:spcAft>
                <a:spcPts val="0"/>
              </a:spcAft>
              <a:buClr>
                <a:srgbClr val="33CC33"/>
              </a:buClr>
              <a:buSzPct val="110000"/>
              <a:buFont typeface="Symbol" pitchFamily="18" charset="2"/>
              <a:buChar char="?"/>
              <a:defRPr/>
            </a:pPr>
            <a:endParaRPr lang="en-US" sz="4400" b="1" i="1" dirty="0">
              <a:effectLst>
                <a:outerShdw blurRad="38100" dist="38100" dir="2700000" algn="tl">
                  <a:srgbClr val="C0C0C0"/>
                </a:outerShdw>
              </a:effectLst>
              <a:latin typeface="Palatino" pitchFamily="18" charset="0"/>
            </a:endParaRPr>
          </a:p>
        </p:txBody>
      </p:sp>
    </p:spTree>
    <p:extLst>
      <p:ext uri="{BB962C8B-B14F-4D97-AF65-F5344CB8AC3E}">
        <p14:creationId xmlns:p14="http://schemas.microsoft.com/office/powerpoint/2010/main" val="992861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Funding Definitions</a:t>
            </a:r>
            <a:endParaRPr lang="en-US" dirty="0"/>
          </a:p>
        </p:txBody>
      </p:sp>
      <p:sp>
        <p:nvSpPr>
          <p:cNvPr id="3" name="Content Placeholder 2"/>
          <p:cNvSpPr>
            <a:spLocks noGrp="1"/>
          </p:cNvSpPr>
          <p:nvPr>
            <p:ph idx="1"/>
          </p:nvPr>
        </p:nvSpPr>
        <p:spPr/>
        <p:txBody>
          <a:bodyPr>
            <a:normAutofit lnSpcReduction="10000"/>
          </a:bodyPr>
          <a:lstStyle/>
          <a:p>
            <a:r>
              <a:rPr lang="en-US" sz="1800" b="1" dirty="0" smtClean="0"/>
              <a:t>Appropriation</a:t>
            </a:r>
            <a:r>
              <a:rPr lang="en-US" sz="1800" dirty="0"/>
              <a:t>: </a:t>
            </a:r>
            <a:r>
              <a:rPr lang="en-US" sz="1800" dirty="0" smtClean="0"/>
              <a:t>  A </a:t>
            </a:r>
            <a:r>
              <a:rPr lang="en-US" sz="1800" dirty="0"/>
              <a:t>law of Congress that provides an agency with budget authority. </a:t>
            </a:r>
            <a:endParaRPr lang="en-US" sz="1800" dirty="0" smtClean="0"/>
          </a:p>
          <a:p>
            <a:endParaRPr lang="en-US" sz="1200" dirty="0" smtClean="0"/>
          </a:p>
          <a:p>
            <a:pPr lvl="1">
              <a:buFont typeface="Arial" panose="020B0604020202020204" pitchFamily="34" charset="0"/>
              <a:buChar char="•"/>
            </a:pPr>
            <a:r>
              <a:rPr lang="en-US" sz="1600" dirty="0" smtClean="0"/>
              <a:t>An </a:t>
            </a:r>
            <a:r>
              <a:rPr lang="en-US" sz="1600" dirty="0"/>
              <a:t>appropriation allows the agency to incur obligations and to make payments from the U.S. Treasury for specified purposes. </a:t>
            </a:r>
            <a:endParaRPr lang="en-US" sz="1600" dirty="0" smtClean="0"/>
          </a:p>
          <a:p>
            <a:pPr lvl="1">
              <a:buFont typeface="Arial" panose="020B0604020202020204" pitchFamily="34" charset="0"/>
              <a:buChar char="•"/>
            </a:pPr>
            <a:endParaRPr lang="en-US" sz="1600" dirty="0" smtClean="0"/>
          </a:p>
          <a:p>
            <a:pPr lvl="1">
              <a:buFont typeface="Arial" panose="020B0604020202020204" pitchFamily="34" charset="0"/>
              <a:buChar char="•"/>
            </a:pPr>
            <a:r>
              <a:rPr lang="en-US" sz="1600" dirty="0" smtClean="0"/>
              <a:t>Appropriations </a:t>
            </a:r>
            <a:r>
              <a:rPr lang="en-US" sz="1600" dirty="0"/>
              <a:t>are definite (a specific sum of money) or indefinite (an amount for "such sums as may be necessary</a:t>
            </a:r>
            <a:r>
              <a:rPr lang="en-US" sz="1600" dirty="0" smtClean="0"/>
              <a:t>").</a:t>
            </a:r>
          </a:p>
          <a:p>
            <a:endParaRPr lang="en-US" sz="1800" dirty="0"/>
          </a:p>
          <a:p>
            <a:r>
              <a:rPr lang="en-US" sz="1800" dirty="0"/>
              <a:t>Congress passes 13 </a:t>
            </a:r>
            <a:r>
              <a:rPr lang="en-US" sz="1800" dirty="0" smtClean="0"/>
              <a:t>appropriation </a:t>
            </a:r>
            <a:r>
              <a:rPr lang="en-US" sz="1800" dirty="0"/>
              <a:t>acts, as well as supplemental appropriation acts, each year. </a:t>
            </a:r>
            <a:endParaRPr lang="en-US" sz="1800" dirty="0" smtClean="0"/>
          </a:p>
          <a:p>
            <a:endParaRPr lang="en-US" sz="1200" dirty="0" smtClean="0"/>
          </a:p>
          <a:p>
            <a:pPr lvl="1">
              <a:buFont typeface="Arial" panose="020B0604020202020204" pitchFamily="34" charset="0"/>
              <a:buChar char="•"/>
            </a:pPr>
            <a:r>
              <a:rPr lang="en-US" sz="1600" dirty="0" smtClean="0"/>
              <a:t>These </a:t>
            </a:r>
            <a:r>
              <a:rPr lang="en-US" sz="1600" dirty="0"/>
              <a:t>appropriation acts provide budget authority to obligate and expend funds from the U.S. Treasury for specific purposes. </a:t>
            </a:r>
            <a:endParaRPr lang="en-US" sz="1600" dirty="0" smtClean="0"/>
          </a:p>
          <a:p>
            <a:pPr lvl="1">
              <a:buFont typeface="Arial" panose="020B0604020202020204" pitchFamily="34" charset="0"/>
              <a:buChar char="•"/>
            </a:pPr>
            <a:endParaRPr lang="en-US" sz="1600" dirty="0" smtClean="0"/>
          </a:p>
          <a:p>
            <a:pPr lvl="1">
              <a:buFont typeface="Arial" panose="020B0604020202020204" pitchFamily="34" charset="0"/>
              <a:buChar char="•"/>
            </a:pPr>
            <a:r>
              <a:rPr lang="en-US" sz="1600" dirty="0" smtClean="0"/>
              <a:t>The </a:t>
            </a:r>
            <a:r>
              <a:rPr lang="en-US" sz="1600" dirty="0"/>
              <a:t>House </a:t>
            </a:r>
            <a:r>
              <a:rPr lang="en-US" sz="1600" dirty="0" smtClean="0"/>
              <a:t>Appropriation </a:t>
            </a:r>
            <a:r>
              <a:rPr lang="en-US" sz="1600" dirty="0"/>
              <a:t>is contained in one of 13 acts named the Legislative Branch Appropriations Bill.</a:t>
            </a:r>
          </a:p>
          <a:p>
            <a:pPr>
              <a:buFont typeface="Wingdings" panose="05000000000000000000" pitchFamily="2" charset="2"/>
              <a:buChar char="§"/>
            </a:pPr>
            <a:endParaRPr lang="en-US" sz="1800" dirty="0"/>
          </a:p>
        </p:txBody>
      </p:sp>
    </p:spTree>
    <p:extLst>
      <p:ext uri="{BB962C8B-B14F-4D97-AF65-F5344CB8AC3E}">
        <p14:creationId xmlns:p14="http://schemas.microsoft.com/office/powerpoint/2010/main" val="933022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Budget</a:t>
            </a:r>
            <a:endParaRPr lang="en-US" dirty="0"/>
          </a:p>
        </p:txBody>
      </p:sp>
      <p:sp>
        <p:nvSpPr>
          <p:cNvPr id="3" name="Content Placeholder 2"/>
          <p:cNvSpPr>
            <a:spLocks noGrp="1"/>
          </p:cNvSpPr>
          <p:nvPr>
            <p:ph idx="1"/>
          </p:nvPr>
        </p:nvSpPr>
        <p:spPr>
          <a:xfrm>
            <a:off x="457200" y="1600200"/>
            <a:ext cx="8229600" cy="4648200"/>
          </a:xfrm>
        </p:spPr>
        <p:txBody>
          <a:bodyPr>
            <a:normAutofit fontScale="92500" lnSpcReduction="20000"/>
          </a:bodyPr>
          <a:lstStyle/>
          <a:p>
            <a:r>
              <a:rPr lang="en-US" dirty="0" smtClean="0"/>
              <a:t>Appropriation </a:t>
            </a:r>
          </a:p>
          <a:p>
            <a:pPr lvl="1"/>
            <a:r>
              <a:rPr lang="en-US" dirty="0" smtClean="0"/>
              <a:t>Lump Sum given each Fiscal Year</a:t>
            </a:r>
          </a:p>
          <a:p>
            <a:pPr lvl="2"/>
            <a:r>
              <a:rPr lang="en-US" dirty="0" smtClean="0"/>
              <a:t>Can be done anytime during FY or not at all</a:t>
            </a:r>
          </a:p>
          <a:p>
            <a:pPr lvl="3"/>
            <a:r>
              <a:rPr lang="en-US" dirty="0" smtClean="0"/>
              <a:t>Continuing Resolution (CR)</a:t>
            </a:r>
          </a:p>
          <a:p>
            <a:pPr lvl="1"/>
            <a:endParaRPr lang="en-US" dirty="0" smtClean="0"/>
          </a:p>
          <a:p>
            <a:pPr lvl="1"/>
            <a:r>
              <a:rPr lang="en-US" dirty="0" smtClean="0"/>
              <a:t>Direct vs. Reimbursable Funding</a:t>
            </a:r>
          </a:p>
          <a:p>
            <a:pPr lvl="2"/>
            <a:r>
              <a:rPr lang="en-US" dirty="0" smtClean="0"/>
              <a:t>Direct Funding Definition</a:t>
            </a:r>
          </a:p>
          <a:p>
            <a:pPr lvl="3"/>
            <a:r>
              <a:rPr lang="en-US" dirty="0" smtClean="0"/>
              <a:t>Appropriated Funding</a:t>
            </a:r>
          </a:p>
          <a:p>
            <a:pPr lvl="2"/>
            <a:r>
              <a:rPr lang="en-US" dirty="0" smtClean="0"/>
              <a:t>Reimbursable Funding Definition</a:t>
            </a:r>
          </a:p>
          <a:p>
            <a:pPr lvl="3"/>
            <a:r>
              <a:rPr lang="en-US" dirty="0"/>
              <a:t>Financed from offsetting collections received in return for goods or services provided or are received from offsetting collections from other Federal government </a:t>
            </a:r>
            <a:r>
              <a:rPr lang="en-US" dirty="0" smtClean="0"/>
              <a:t>accounts</a:t>
            </a:r>
          </a:p>
          <a:p>
            <a:pPr lvl="3"/>
            <a:r>
              <a:rPr lang="en-US" dirty="0" smtClean="0"/>
              <a:t>Not appropriated funding</a:t>
            </a:r>
          </a:p>
          <a:p>
            <a:pPr lvl="3"/>
            <a:endParaRPr lang="en-US" dirty="0" smtClean="0"/>
          </a:p>
          <a:p>
            <a:pPr lvl="3"/>
            <a:endParaRPr lang="en-US" dirty="0" smtClean="0"/>
          </a:p>
        </p:txBody>
      </p:sp>
    </p:spTree>
    <p:extLst>
      <p:ext uri="{BB962C8B-B14F-4D97-AF65-F5344CB8AC3E}">
        <p14:creationId xmlns:p14="http://schemas.microsoft.com/office/powerpoint/2010/main" val="3148987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a:stCxn id="10" idx="3"/>
            <a:endCxn id="12" idx="1"/>
          </p:cNvCxnSpPr>
          <p:nvPr/>
        </p:nvCxnSpPr>
        <p:spPr>
          <a:xfrm flipV="1">
            <a:off x="1524000" y="1981200"/>
            <a:ext cx="285750" cy="1524"/>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endCxn id="15" idx="1"/>
          </p:cNvCxnSpPr>
          <p:nvPr/>
        </p:nvCxnSpPr>
        <p:spPr>
          <a:xfrm flipV="1">
            <a:off x="3143250" y="1981200"/>
            <a:ext cx="323850" cy="1524"/>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4800600" y="1981200"/>
            <a:ext cx="323850" cy="1524"/>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6505136" y="1981200"/>
            <a:ext cx="323850" cy="1524"/>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8" name="Elbow Connector 7"/>
          <p:cNvCxnSpPr/>
          <p:nvPr/>
        </p:nvCxnSpPr>
        <p:spPr>
          <a:xfrm>
            <a:off x="8286365" y="1981200"/>
            <a:ext cx="19435" cy="2380964"/>
          </a:xfrm>
          <a:prstGeom prst="bentConnector3">
            <a:avLst>
              <a:gd name="adj1" fmla="val 1276228"/>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152400" y="76200"/>
            <a:ext cx="7848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bg1"/>
                </a:solidFill>
                <a:latin typeface="Arial Rounded MT Bold" pitchFamily="34" charset="0"/>
                <a:ea typeface="+mj-ea"/>
                <a:cs typeface="+mj-cs"/>
              </a:defRPr>
            </a:lvl1pPr>
          </a:lstStyle>
          <a:p>
            <a:r>
              <a:rPr lang="en-US" smtClean="0"/>
              <a:t>Budget Setup</a:t>
            </a:r>
            <a:endParaRPr lang="en-US" dirty="0"/>
          </a:p>
        </p:txBody>
      </p:sp>
      <p:sp>
        <p:nvSpPr>
          <p:cNvPr id="10" name="Rectangle 9"/>
          <p:cNvSpPr/>
          <p:nvPr/>
        </p:nvSpPr>
        <p:spPr>
          <a:xfrm>
            <a:off x="152400" y="1676400"/>
            <a:ext cx="1371600" cy="612648"/>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latin typeface="Arial" panose="020B0604020202020204" pitchFamily="34" charset="0"/>
                <a:cs typeface="Arial" panose="020B0604020202020204" pitchFamily="34" charset="0"/>
              </a:rPr>
              <a:t>Receive  Appropriation</a:t>
            </a:r>
            <a:endParaRPr lang="en-US" sz="1200" dirty="0">
              <a:latin typeface="Arial" panose="020B0604020202020204" pitchFamily="34" charset="0"/>
              <a:cs typeface="Arial" panose="020B0604020202020204" pitchFamily="34" charset="0"/>
            </a:endParaRPr>
          </a:p>
        </p:txBody>
      </p:sp>
      <p:grpSp>
        <p:nvGrpSpPr>
          <p:cNvPr id="11" name="Group 10"/>
          <p:cNvGrpSpPr/>
          <p:nvPr/>
        </p:nvGrpSpPr>
        <p:grpSpPr>
          <a:xfrm>
            <a:off x="1809750" y="1676400"/>
            <a:ext cx="1371600" cy="858128"/>
            <a:chOff x="1981200" y="1676400"/>
            <a:chExt cx="1371600" cy="858128"/>
          </a:xfrm>
        </p:grpSpPr>
        <p:sp>
          <p:nvSpPr>
            <p:cNvPr id="12" name="Rectangle 11"/>
            <p:cNvSpPr/>
            <p:nvPr/>
          </p:nvSpPr>
          <p:spPr>
            <a:xfrm>
              <a:off x="1981200" y="16764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rial" panose="020B0604020202020204" pitchFamily="34" charset="0"/>
                  <a:cs typeface="Arial" panose="020B0604020202020204" pitchFamily="34" charset="0"/>
                </a:rPr>
                <a:t>Setup Budget</a:t>
              </a:r>
            </a:p>
            <a:p>
              <a:pPr algn="ctr"/>
              <a:r>
                <a:rPr lang="en-US" sz="1200" dirty="0" smtClean="0">
                  <a:latin typeface="Arial" panose="020B0604020202020204" pitchFamily="34" charset="0"/>
                  <a:cs typeface="Arial" panose="020B0604020202020204" pitchFamily="34" charset="0"/>
                </a:rPr>
                <a:t>(FM060)</a:t>
              </a:r>
              <a:endParaRPr lang="en-US" sz="1200" dirty="0">
                <a:latin typeface="Arial" panose="020B0604020202020204" pitchFamily="34" charset="0"/>
                <a:cs typeface="Arial" panose="020B0604020202020204" pitchFamily="34" charset="0"/>
              </a:endParaRPr>
            </a:p>
          </p:txBody>
        </p:sp>
        <p:sp>
          <p:nvSpPr>
            <p:cNvPr id="13" name="TextBox 12"/>
            <p:cNvSpPr txBox="1"/>
            <p:nvPr/>
          </p:nvSpPr>
          <p:spPr>
            <a:xfrm>
              <a:off x="2000250" y="2272918"/>
              <a:ext cx="134043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Full Fundin</a:t>
              </a:r>
              <a:r>
                <a:rPr lang="en-US" sz="1100" dirty="0" smtClean="0">
                  <a:latin typeface="Arial" panose="020B0604020202020204" pitchFamily="34" charset="0"/>
                  <a:cs typeface="Arial" panose="020B0604020202020204" pitchFamily="34" charset="0"/>
                </a:rPr>
                <a:t>g Level</a:t>
              </a:r>
              <a:endParaRPr lang="en-US" sz="1100" dirty="0">
                <a:latin typeface="Arial" panose="020B0604020202020204" pitchFamily="34" charset="0"/>
                <a:cs typeface="Arial" panose="020B0604020202020204" pitchFamily="34" charset="0"/>
              </a:endParaRPr>
            </a:p>
          </p:txBody>
        </p:sp>
      </p:grpSp>
      <p:grpSp>
        <p:nvGrpSpPr>
          <p:cNvPr id="14" name="Group 13"/>
          <p:cNvGrpSpPr/>
          <p:nvPr/>
        </p:nvGrpSpPr>
        <p:grpSpPr>
          <a:xfrm>
            <a:off x="3467100" y="1676400"/>
            <a:ext cx="1371600" cy="858128"/>
            <a:chOff x="3733800" y="1676400"/>
            <a:chExt cx="1371600" cy="858128"/>
          </a:xfrm>
        </p:grpSpPr>
        <p:sp>
          <p:nvSpPr>
            <p:cNvPr id="15" name="Rectangle 14"/>
            <p:cNvSpPr/>
            <p:nvPr/>
          </p:nvSpPr>
          <p:spPr>
            <a:xfrm>
              <a:off x="3733800" y="16764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rial" panose="020B0604020202020204" pitchFamily="34" charset="0"/>
                  <a:cs typeface="Arial" panose="020B0604020202020204" pitchFamily="34" charset="0"/>
                </a:rPr>
                <a:t>Setup Funding by Programs</a:t>
              </a:r>
            </a:p>
            <a:p>
              <a:pPr algn="ctr"/>
              <a:r>
                <a:rPr lang="en-US" sz="1200" dirty="0" smtClean="0">
                  <a:latin typeface="Arial" panose="020B0604020202020204" pitchFamily="34" charset="0"/>
                  <a:cs typeface="Arial" panose="020B0604020202020204" pitchFamily="34" charset="0"/>
                </a:rPr>
                <a:t>(FM061)</a:t>
              </a:r>
              <a:endParaRPr lang="en-US" sz="1200" dirty="0">
                <a:latin typeface="Arial" panose="020B0604020202020204" pitchFamily="34" charset="0"/>
                <a:cs typeface="Arial" panose="020B0604020202020204" pitchFamily="34" charset="0"/>
              </a:endParaRPr>
            </a:p>
          </p:txBody>
        </p:sp>
        <p:sp>
          <p:nvSpPr>
            <p:cNvPr id="16" name="TextBox 15"/>
            <p:cNvSpPr txBox="1"/>
            <p:nvPr/>
          </p:nvSpPr>
          <p:spPr>
            <a:xfrm>
              <a:off x="4056360" y="2272918"/>
              <a:ext cx="74090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Authority</a:t>
              </a:r>
              <a:endParaRPr lang="en-US" sz="1100" dirty="0">
                <a:latin typeface="Arial" panose="020B0604020202020204" pitchFamily="34" charset="0"/>
                <a:cs typeface="Arial" panose="020B0604020202020204" pitchFamily="34" charset="0"/>
              </a:endParaRPr>
            </a:p>
          </p:txBody>
        </p:sp>
      </p:grpSp>
      <p:grpSp>
        <p:nvGrpSpPr>
          <p:cNvPr id="17" name="Group 16"/>
          <p:cNvGrpSpPr/>
          <p:nvPr/>
        </p:nvGrpSpPr>
        <p:grpSpPr>
          <a:xfrm>
            <a:off x="5124450" y="1676400"/>
            <a:ext cx="1371600" cy="855780"/>
            <a:chOff x="5334000" y="1676400"/>
            <a:chExt cx="1371600" cy="855780"/>
          </a:xfrm>
        </p:grpSpPr>
        <p:sp>
          <p:nvSpPr>
            <p:cNvPr id="18" name="Rectangle 17"/>
            <p:cNvSpPr/>
            <p:nvPr/>
          </p:nvSpPr>
          <p:spPr>
            <a:xfrm>
              <a:off x="5334000" y="16764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rial" panose="020B0604020202020204" pitchFamily="34" charset="0"/>
                  <a:cs typeface="Arial" panose="020B0604020202020204" pitchFamily="34" charset="0"/>
                </a:rPr>
                <a:t>Spread Funding </a:t>
              </a:r>
            </a:p>
            <a:p>
              <a:pPr algn="ctr"/>
              <a:r>
                <a:rPr lang="en-US" sz="1200" dirty="0" smtClean="0">
                  <a:latin typeface="Arial" panose="020B0604020202020204" pitchFamily="34" charset="0"/>
                  <a:cs typeface="Arial" panose="020B0604020202020204" pitchFamily="34" charset="0"/>
                </a:rPr>
                <a:t>by Quarters</a:t>
              </a:r>
            </a:p>
            <a:p>
              <a:pPr algn="ctr"/>
              <a:r>
                <a:rPr lang="en-US" sz="1200" dirty="0" smtClean="0">
                  <a:latin typeface="Arial" panose="020B0604020202020204" pitchFamily="34" charset="0"/>
                  <a:cs typeface="Arial" panose="020B0604020202020204" pitchFamily="34" charset="0"/>
                </a:rPr>
                <a:t>(FM062)</a:t>
              </a:r>
              <a:endParaRPr lang="en-US" sz="1200" dirty="0">
                <a:latin typeface="Arial" panose="020B0604020202020204" pitchFamily="34" charset="0"/>
                <a:cs typeface="Arial" panose="020B0604020202020204" pitchFamily="34" charset="0"/>
              </a:endParaRPr>
            </a:p>
          </p:txBody>
        </p:sp>
        <p:sp>
          <p:nvSpPr>
            <p:cNvPr id="19" name="TextBox 18"/>
            <p:cNvSpPr txBox="1"/>
            <p:nvPr/>
          </p:nvSpPr>
          <p:spPr>
            <a:xfrm>
              <a:off x="5486641" y="2270570"/>
              <a:ext cx="1101584"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Apportionment</a:t>
              </a:r>
              <a:endParaRPr lang="en-US" sz="1100" dirty="0">
                <a:latin typeface="Arial" panose="020B0604020202020204" pitchFamily="34" charset="0"/>
                <a:cs typeface="Arial" panose="020B0604020202020204" pitchFamily="34" charset="0"/>
              </a:endParaRPr>
            </a:p>
          </p:txBody>
        </p:sp>
      </p:grpSp>
      <p:grpSp>
        <p:nvGrpSpPr>
          <p:cNvPr id="20" name="Group 19"/>
          <p:cNvGrpSpPr/>
          <p:nvPr/>
        </p:nvGrpSpPr>
        <p:grpSpPr>
          <a:xfrm>
            <a:off x="6553200" y="1676400"/>
            <a:ext cx="2133600" cy="1450848"/>
            <a:chOff x="6773592" y="1676400"/>
            <a:chExt cx="2133600" cy="1450848"/>
          </a:xfrm>
        </p:grpSpPr>
        <p:grpSp>
          <p:nvGrpSpPr>
            <p:cNvPr id="21" name="Group 20"/>
            <p:cNvGrpSpPr/>
            <p:nvPr/>
          </p:nvGrpSpPr>
          <p:grpSpPr>
            <a:xfrm>
              <a:off x="7010641" y="1676400"/>
              <a:ext cx="1595309" cy="855780"/>
              <a:chOff x="7010641" y="1676400"/>
              <a:chExt cx="1595309" cy="855780"/>
            </a:xfrm>
          </p:grpSpPr>
          <p:sp>
            <p:nvSpPr>
              <p:cNvPr id="24" name="Rectangle 23"/>
              <p:cNvSpPr/>
              <p:nvPr/>
            </p:nvSpPr>
            <p:spPr>
              <a:xfrm>
                <a:off x="7051162" y="16764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rial" panose="020B0604020202020204" pitchFamily="34" charset="0"/>
                    <a:cs typeface="Arial" panose="020B0604020202020204" pitchFamily="34" charset="0"/>
                  </a:rPr>
                  <a:t>Setup Allotment</a:t>
                </a:r>
              </a:p>
              <a:p>
                <a:pPr algn="ctr"/>
                <a:r>
                  <a:rPr lang="en-US" sz="1200" dirty="0" smtClean="0">
                    <a:latin typeface="Arial" panose="020B0604020202020204" pitchFamily="34" charset="0"/>
                    <a:cs typeface="Arial" panose="020B0604020202020204" pitchFamily="34" charset="0"/>
                  </a:rPr>
                  <a:t>(FM063</a:t>
                </a:r>
                <a:r>
                  <a:rPr lang="en-US" sz="1200" dirty="0" smtClean="0"/>
                  <a:t>)</a:t>
                </a:r>
                <a:endParaRPr lang="en-US" sz="1200" dirty="0"/>
              </a:p>
            </p:txBody>
          </p:sp>
          <p:sp>
            <p:nvSpPr>
              <p:cNvPr id="25" name="TextBox 24"/>
              <p:cNvSpPr txBox="1"/>
              <p:nvPr/>
            </p:nvSpPr>
            <p:spPr>
              <a:xfrm>
                <a:off x="7010641" y="2270570"/>
                <a:ext cx="1595309"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Funding by Line Office</a:t>
                </a:r>
                <a:endParaRPr lang="en-US" sz="1100" dirty="0">
                  <a:latin typeface="Arial" panose="020B0604020202020204" pitchFamily="34" charset="0"/>
                  <a:cs typeface="Arial" panose="020B0604020202020204" pitchFamily="34" charset="0"/>
                </a:endParaRPr>
              </a:p>
            </p:txBody>
          </p:sp>
        </p:grpSp>
        <p:sp>
          <p:nvSpPr>
            <p:cNvPr id="22" name="Rectangle 21"/>
            <p:cNvSpPr/>
            <p:nvPr/>
          </p:nvSpPr>
          <p:spPr>
            <a:xfrm>
              <a:off x="6773592" y="2514600"/>
              <a:ext cx="990600" cy="612648"/>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dirty="0" smtClean="0">
                  <a:solidFill>
                    <a:srgbClr val="002060"/>
                  </a:solidFill>
                  <a:latin typeface="Arial" panose="020B0604020202020204" pitchFamily="34" charset="0"/>
                  <a:cs typeface="Arial" panose="020B0604020202020204" pitchFamily="34" charset="0"/>
                </a:rPr>
                <a:t>Direct Funding </a:t>
              </a:r>
            </a:p>
            <a:p>
              <a:pPr algn="ctr"/>
              <a:r>
                <a:rPr lang="en-US" sz="1050" dirty="0" smtClean="0">
                  <a:solidFill>
                    <a:srgbClr val="002060"/>
                  </a:solidFill>
                  <a:latin typeface="Arial" panose="020B0604020202020204" pitchFamily="34" charset="0"/>
                  <a:cs typeface="Arial" panose="020B0604020202020204" pitchFamily="34" charset="0"/>
                </a:rPr>
                <a:t>By Program</a:t>
              </a:r>
              <a:endParaRPr lang="en-US" sz="1050" dirty="0">
                <a:solidFill>
                  <a:srgbClr val="002060"/>
                </a:solidFill>
                <a:latin typeface="Arial" panose="020B0604020202020204" pitchFamily="34" charset="0"/>
                <a:cs typeface="Arial" panose="020B0604020202020204" pitchFamily="34" charset="0"/>
              </a:endParaRPr>
            </a:p>
          </p:txBody>
        </p:sp>
        <p:sp>
          <p:nvSpPr>
            <p:cNvPr id="23" name="Rectangle 22"/>
            <p:cNvSpPr/>
            <p:nvPr/>
          </p:nvSpPr>
          <p:spPr>
            <a:xfrm>
              <a:off x="7840392" y="2514600"/>
              <a:ext cx="1066800" cy="612648"/>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dirty="0" smtClean="0">
                  <a:solidFill>
                    <a:srgbClr val="002060"/>
                  </a:solidFill>
                  <a:latin typeface="Arial" panose="020B0604020202020204" pitchFamily="34" charset="0"/>
                  <a:cs typeface="Arial" panose="020B0604020202020204" pitchFamily="34" charset="0"/>
                </a:rPr>
                <a:t>Reimbursable Funding </a:t>
              </a:r>
            </a:p>
            <a:p>
              <a:pPr algn="ctr"/>
              <a:r>
                <a:rPr lang="en-US" sz="1050" dirty="0" smtClean="0">
                  <a:solidFill>
                    <a:srgbClr val="002060"/>
                  </a:solidFill>
                  <a:latin typeface="Arial" panose="020B0604020202020204" pitchFamily="34" charset="0"/>
                  <a:cs typeface="Arial" panose="020B0604020202020204" pitchFamily="34" charset="0"/>
                </a:rPr>
                <a:t>By Project</a:t>
              </a:r>
              <a:endParaRPr lang="en-US" sz="1050" dirty="0">
                <a:solidFill>
                  <a:srgbClr val="002060"/>
                </a:solidFill>
                <a:latin typeface="Arial" panose="020B0604020202020204" pitchFamily="34" charset="0"/>
                <a:cs typeface="Arial" panose="020B0604020202020204" pitchFamily="34" charset="0"/>
              </a:endParaRPr>
            </a:p>
          </p:txBody>
        </p:sp>
      </p:grpSp>
      <p:cxnSp>
        <p:nvCxnSpPr>
          <p:cNvPr id="26" name="Straight Connector 25"/>
          <p:cNvCxnSpPr/>
          <p:nvPr/>
        </p:nvCxnSpPr>
        <p:spPr>
          <a:xfrm>
            <a:off x="0" y="3657600"/>
            <a:ext cx="9144000" cy="0"/>
          </a:xfrm>
          <a:prstGeom prst="line">
            <a:avLst/>
          </a:prstGeom>
          <a:ln w="57150">
            <a:solidFill>
              <a:srgbClr val="002060"/>
            </a:solidFill>
            <a:prstDash val="dash"/>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6552023" y="4057364"/>
            <a:ext cx="2058577" cy="855780"/>
            <a:chOff x="4724400" y="4173420"/>
            <a:chExt cx="2058577" cy="855780"/>
          </a:xfrm>
        </p:grpSpPr>
        <p:sp>
          <p:nvSpPr>
            <p:cNvPr id="31" name="Rectangle 30"/>
            <p:cNvSpPr/>
            <p:nvPr/>
          </p:nvSpPr>
          <p:spPr>
            <a:xfrm>
              <a:off x="5053821" y="417342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rial" panose="020B0604020202020204" pitchFamily="34" charset="0"/>
                  <a:cs typeface="Arial" panose="020B0604020202020204" pitchFamily="34" charset="0"/>
                </a:rPr>
                <a:t>Setup BOP</a:t>
              </a:r>
            </a:p>
            <a:p>
              <a:pPr algn="ctr"/>
              <a:r>
                <a:rPr lang="en-US" sz="1200" dirty="0" smtClean="0">
                  <a:latin typeface="Arial" panose="020B0604020202020204" pitchFamily="34" charset="0"/>
                  <a:cs typeface="Arial" panose="020B0604020202020204" pitchFamily="34" charset="0"/>
                </a:rPr>
                <a:t>(FM066</a:t>
              </a:r>
              <a:r>
                <a:rPr lang="en-US" sz="1200" dirty="0" smtClean="0"/>
                <a:t>)</a:t>
              </a:r>
              <a:endParaRPr lang="en-US" sz="1200" dirty="0"/>
            </a:p>
          </p:txBody>
        </p:sp>
        <p:sp>
          <p:nvSpPr>
            <p:cNvPr id="32" name="TextBox 31"/>
            <p:cNvSpPr txBox="1"/>
            <p:nvPr/>
          </p:nvSpPr>
          <p:spPr>
            <a:xfrm>
              <a:off x="4724400" y="4767590"/>
              <a:ext cx="205857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Plans for Direct/Reimbursable</a:t>
              </a:r>
              <a:endParaRPr lang="en-US" sz="1100" dirty="0">
                <a:latin typeface="Arial" panose="020B0604020202020204" pitchFamily="34" charset="0"/>
                <a:cs typeface="Arial" panose="020B0604020202020204" pitchFamily="34" charset="0"/>
              </a:endParaRPr>
            </a:p>
          </p:txBody>
        </p:sp>
      </p:grpSp>
      <p:sp>
        <p:nvSpPr>
          <p:cNvPr id="33" name="TextBox 32"/>
          <p:cNvSpPr txBox="1"/>
          <p:nvPr/>
        </p:nvSpPr>
        <p:spPr>
          <a:xfrm>
            <a:off x="-97466" y="3276600"/>
            <a:ext cx="3429000" cy="338554"/>
          </a:xfrm>
          <a:prstGeom prst="rect">
            <a:avLst/>
          </a:prstGeom>
          <a:noFill/>
        </p:spPr>
        <p:txBody>
          <a:bodyPr wrap="square" rtlCol="0">
            <a:spAutoFit/>
          </a:bodyPr>
          <a:lstStyle/>
          <a:p>
            <a:pPr algn="ctr"/>
            <a:r>
              <a:rPr lang="en-US" sz="1600" dirty="0" smtClean="0">
                <a:latin typeface="Arial" panose="020B0604020202020204" pitchFamily="34" charset="0"/>
                <a:cs typeface="Arial" panose="020B0604020202020204" pitchFamily="34" charset="0"/>
              </a:rPr>
              <a:t>FRD/Budget Office Responsibility</a:t>
            </a:r>
            <a:endParaRPr lang="en-US" sz="1600" dirty="0">
              <a:latin typeface="Arial" panose="020B0604020202020204" pitchFamily="34" charset="0"/>
              <a:cs typeface="Arial" panose="020B0604020202020204" pitchFamily="34" charset="0"/>
            </a:endParaRPr>
          </a:p>
        </p:txBody>
      </p:sp>
      <p:sp>
        <p:nvSpPr>
          <p:cNvPr id="34" name="TextBox 33"/>
          <p:cNvSpPr txBox="1"/>
          <p:nvPr/>
        </p:nvSpPr>
        <p:spPr>
          <a:xfrm>
            <a:off x="0" y="3700046"/>
            <a:ext cx="2590800" cy="338554"/>
          </a:xfrm>
          <a:prstGeom prst="rect">
            <a:avLst/>
          </a:prstGeom>
          <a:noFill/>
        </p:spPr>
        <p:txBody>
          <a:bodyPr wrap="square" rtlCol="0">
            <a:spAutoFit/>
          </a:bodyPr>
          <a:lstStyle/>
          <a:p>
            <a:pPr algn="ctr"/>
            <a:r>
              <a:rPr lang="en-US" sz="1600" dirty="0" smtClean="0">
                <a:latin typeface="Arial" panose="020B0604020202020204" pitchFamily="34" charset="0"/>
                <a:cs typeface="Arial" panose="020B0604020202020204" pitchFamily="34" charset="0"/>
              </a:rPr>
              <a:t>Line Office Responsibility</a:t>
            </a:r>
            <a:endParaRPr lang="en-US" sz="1600" dirty="0">
              <a:latin typeface="Arial" panose="020B0604020202020204" pitchFamily="34" charset="0"/>
              <a:cs typeface="Arial" panose="020B0604020202020204" pitchFamily="34" charset="0"/>
            </a:endParaRPr>
          </a:p>
        </p:txBody>
      </p:sp>
      <p:sp>
        <p:nvSpPr>
          <p:cNvPr id="35" name="Rectangle 34"/>
          <p:cNvSpPr/>
          <p:nvPr/>
        </p:nvSpPr>
        <p:spPr>
          <a:xfrm>
            <a:off x="1676400" y="5486400"/>
            <a:ext cx="58674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rgbClr val="002060"/>
                </a:solidFill>
                <a:latin typeface="Arial" panose="020B0604020202020204" pitchFamily="34" charset="0"/>
                <a:cs typeface="Arial" panose="020B0604020202020204" pitchFamily="34" charset="0"/>
              </a:rPr>
              <a:t>*Amounts on higher level screens set limits for subsequent screens</a:t>
            </a:r>
          </a:p>
          <a:p>
            <a:endParaRPr lang="en-US" sz="1400" dirty="0" smtClean="0">
              <a:solidFill>
                <a:srgbClr val="002060"/>
              </a:solidFill>
              <a:latin typeface="Arial" panose="020B0604020202020204" pitchFamily="34" charset="0"/>
              <a:cs typeface="Arial" panose="020B0604020202020204" pitchFamily="34" charset="0"/>
            </a:endParaRPr>
          </a:p>
          <a:p>
            <a:r>
              <a:rPr lang="en-US" sz="1400" dirty="0" smtClean="0">
                <a:solidFill>
                  <a:srgbClr val="002060"/>
                </a:solidFill>
                <a:latin typeface="Arial" panose="020B0604020202020204" pitchFamily="34" charset="0"/>
                <a:cs typeface="Arial" panose="020B0604020202020204" pitchFamily="34" charset="0"/>
              </a:rPr>
              <a:t>*Funds distributed can be less than amount available on preceding screen;  sets new limit for subsequent screen(s) change </a:t>
            </a:r>
          </a:p>
        </p:txBody>
      </p:sp>
    </p:spTree>
    <p:extLst>
      <p:ext uri="{BB962C8B-B14F-4D97-AF65-F5344CB8AC3E}">
        <p14:creationId xmlns:p14="http://schemas.microsoft.com/office/powerpoint/2010/main" val="2577717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Funds Management</a:t>
            </a:r>
            <a:endParaRPr lang="en-US" dirty="0"/>
          </a:p>
        </p:txBody>
      </p:sp>
      <p:sp>
        <p:nvSpPr>
          <p:cNvPr id="7" name="Rectangle 8"/>
          <p:cNvSpPr>
            <a:spLocks noChangeArrowheads="1"/>
          </p:cNvSpPr>
          <p:nvPr/>
        </p:nvSpPr>
        <p:spPr bwMode="auto">
          <a:xfrm>
            <a:off x="0" y="3962400"/>
            <a:ext cx="1828800" cy="533400"/>
          </a:xfrm>
          <a:prstGeom prst="rect">
            <a:avLst/>
          </a:prstGeom>
          <a:noFill/>
          <a:ln w="9525">
            <a:noFill/>
            <a:miter lim="800000"/>
            <a:headEnd/>
            <a:tailEnd/>
          </a:ln>
          <a:effectLst/>
        </p:spPr>
        <p:txBody>
          <a:bodyPr lIns="92075" tIns="46038" rIns="92075" bIns="46038"/>
          <a:lstStyle/>
          <a:p>
            <a:pPr algn="ctr" defTabSz="831850" eaLnBrk="0" fontAlgn="auto" hangingPunct="0">
              <a:spcBef>
                <a:spcPct val="50000"/>
              </a:spcBef>
              <a:spcAft>
                <a:spcPts val="0"/>
              </a:spcAft>
              <a:buClr>
                <a:srgbClr val="33CC33"/>
              </a:buClr>
              <a:buSzPct val="110000"/>
              <a:buFont typeface="Symbol" pitchFamily="18" charset="2"/>
              <a:buChar char="?"/>
              <a:defRPr/>
            </a:pPr>
            <a:endParaRPr lang="en-US" sz="4400" b="1" i="1" dirty="0">
              <a:effectLst>
                <a:outerShdw blurRad="38100" dist="38100" dir="2700000" algn="tl">
                  <a:srgbClr val="C0C0C0"/>
                </a:outerShdw>
              </a:effectLst>
              <a:latin typeface="Palatino" pitchFamily="18" charset="0"/>
            </a:endParaRPr>
          </a:p>
        </p:txBody>
      </p:sp>
    </p:spTree>
    <p:extLst>
      <p:ext uri="{BB962C8B-B14F-4D97-AF65-F5344CB8AC3E}">
        <p14:creationId xmlns:p14="http://schemas.microsoft.com/office/powerpoint/2010/main" val="35066924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Funds Management – </a:t>
            </a:r>
            <a:r>
              <a:rPr lang="en-US" altLang="en-US" dirty="0" smtClean="0"/>
              <a:t/>
            </a:r>
            <a:br>
              <a:rPr lang="en-US" altLang="en-US" dirty="0" smtClean="0"/>
            </a:br>
            <a:r>
              <a:rPr lang="en-US" altLang="en-US" dirty="0" smtClean="0"/>
              <a:t>Setup </a:t>
            </a:r>
            <a:r>
              <a:rPr lang="en-US" altLang="en-US" dirty="0"/>
              <a:t>in CFS</a:t>
            </a:r>
            <a:endParaRPr lang="en-US" dirty="0"/>
          </a:p>
        </p:txBody>
      </p:sp>
      <p:sp>
        <p:nvSpPr>
          <p:cNvPr id="3" name="Content Placeholder 2"/>
          <p:cNvSpPr>
            <a:spLocks noGrp="1"/>
          </p:cNvSpPr>
          <p:nvPr>
            <p:ph idx="1"/>
          </p:nvPr>
        </p:nvSpPr>
        <p:spPr>
          <a:xfrm>
            <a:off x="457200" y="1828800"/>
            <a:ext cx="8229600" cy="4800600"/>
          </a:xfrm>
        </p:spPr>
        <p:txBody>
          <a:bodyPr>
            <a:normAutofit fontScale="55000" lnSpcReduction="20000"/>
          </a:bodyPr>
          <a:lstStyle/>
          <a:p>
            <a:pPr>
              <a:spcBef>
                <a:spcPct val="75000"/>
              </a:spcBef>
            </a:pPr>
            <a:r>
              <a:rPr lang="en-US" altLang="en-US" dirty="0"/>
              <a:t>Fund Code Set-Up – GL013 [Finance Office-FRD]</a:t>
            </a:r>
          </a:p>
          <a:p>
            <a:pPr>
              <a:spcBef>
                <a:spcPct val="75000"/>
              </a:spcBef>
            </a:pPr>
            <a:r>
              <a:rPr lang="en-US" altLang="en-US" dirty="0"/>
              <a:t>Establish Funds Management Parameters – FM001 [NOAA BEX]</a:t>
            </a:r>
          </a:p>
          <a:p>
            <a:pPr>
              <a:spcBef>
                <a:spcPct val="75000"/>
              </a:spcBef>
            </a:pPr>
            <a:r>
              <a:rPr lang="en-US" altLang="en-US" dirty="0"/>
              <a:t>*Establish Congressional Reprogramming Threshold – </a:t>
            </a:r>
            <a:r>
              <a:rPr lang="en-US" altLang="en-US" dirty="0" smtClean="0"/>
              <a:t>FM005  [</a:t>
            </a:r>
            <a:r>
              <a:rPr lang="en-US" altLang="en-US" dirty="0"/>
              <a:t>NOAA BEX]</a:t>
            </a:r>
          </a:p>
          <a:p>
            <a:pPr>
              <a:spcBef>
                <a:spcPct val="75000"/>
              </a:spcBef>
            </a:pPr>
            <a:r>
              <a:rPr lang="en-US" altLang="en-US" dirty="0"/>
              <a:t>Record Budgetary Resources – FM060 [NOAA Finance-FRD]</a:t>
            </a:r>
          </a:p>
          <a:p>
            <a:pPr>
              <a:spcBef>
                <a:spcPct val="75000"/>
              </a:spcBef>
            </a:pPr>
            <a:r>
              <a:rPr lang="en-US" altLang="en-US" dirty="0"/>
              <a:t>Establish Program Authority – FM061 [NOAA BEX]</a:t>
            </a:r>
          </a:p>
          <a:p>
            <a:pPr>
              <a:spcBef>
                <a:spcPct val="75000"/>
              </a:spcBef>
            </a:pPr>
            <a:r>
              <a:rPr lang="en-US" altLang="en-US" dirty="0"/>
              <a:t>Record Apportionments for non-internal funds – FM062 [NOAA BEX]</a:t>
            </a:r>
          </a:p>
          <a:p>
            <a:pPr>
              <a:spcBef>
                <a:spcPct val="75000"/>
              </a:spcBef>
            </a:pPr>
            <a:r>
              <a:rPr lang="en-US" altLang="en-US" dirty="0"/>
              <a:t>Record Allotments/sub-allotments – FM063 [NOAA BEX]</a:t>
            </a:r>
          </a:p>
          <a:p>
            <a:pPr>
              <a:spcBef>
                <a:spcPct val="75000"/>
              </a:spcBef>
            </a:pPr>
            <a:r>
              <a:rPr lang="en-US" altLang="en-US" dirty="0"/>
              <a:t>*Establish Transfer Mask – FM007 [NOAA BEX]</a:t>
            </a:r>
          </a:p>
          <a:p>
            <a:pPr>
              <a:spcBef>
                <a:spcPct val="75000"/>
              </a:spcBef>
            </a:pPr>
            <a:r>
              <a:rPr lang="en-US" altLang="en-US" dirty="0"/>
              <a:t>Record Internal Fund Ceilings – FM065 [NOAA BEX]</a:t>
            </a:r>
          </a:p>
          <a:p>
            <a:pPr>
              <a:spcBef>
                <a:spcPct val="75000"/>
              </a:spcBef>
            </a:pPr>
            <a:r>
              <a:rPr lang="en-US" altLang="en-US" dirty="0"/>
              <a:t>Record Budget Operating Plans – FM066 [LO/SO Budget Staff</a:t>
            </a:r>
            <a:r>
              <a:rPr lang="en-US" altLang="en-US" dirty="0" smtClean="0"/>
              <a:t>]</a:t>
            </a:r>
            <a:endParaRPr lang="en-US" altLang="en-US" dirty="0"/>
          </a:p>
        </p:txBody>
      </p:sp>
    </p:spTree>
    <p:extLst>
      <p:ext uri="{BB962C8B-B14F-4D97-AF65-F5344CB8AC3E}">
        <p14:creationId xmlns:p14="http://schemas.microsoft.com/office/powerpoint/2010/main" val="3326642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Accounting Code Classification Structure [ACCS]</a:t>
            </a:r>
            <a:endParaRPr lang="en-US" sz="3600" dirty="0"/>
          </a:p>
        </p:txBody>
      </p:sp>
      <p:sp>
        <p:nvSpPr>
          <p:cNvPr id="3" name="Content Placeholder 2"/>
          <p:cNvSpPr>
            <a:spLocks noGrp="1"/>
          </p:cNvSpPr>
          <p:nvPr>
            <p:ph idx="1"/>
          </p:nvPr>
        </p:nvSpPr>
        <p:spPr/>
        <p:txBody>
          <a:bodyPr/>
          <a:lstStyle/>
          <a:p>
            <a:r>
              <a:rPr lang="en-US" dirty="0" smtClean="0"/>
              <a:t>Summary of ACCS</a:t>
            </a:r>
          </a:p>
          <a:p>
            <a:pPr lvl="1"/>
            <a:r>
              <a:rPr lang="en-US" dirty="0" smtClean="0"/>
              <a:t>Nine Segments</a:t>
            </a:r>
          </a:p>
          <a:p>
            <a:pPr lvl="1"/>
            <a:r>
              <a:rPr lang="en-US" dirty="0" smtClean="0"/>
              <a:t>Organization Levels One and Two</a:t>
            </a:r>
          </a:p>
          <a:p>
            <a:pPr lvl="1"/>
            <a:r>
              <a:rPr lang="en-US" dirty="0" smtClean="0"/>
              <a:t>Budgetary Structure</a:t>
            </a:r>
          </a:p>
          <a:p>
            <a:pPr lvl="1"/>
            <a:r>
              <a:rPr lang="en-US" dirty="0" smtClean="0"/>
              <a:t>Project/Task Code Relationship</a:t>
            </a:r>
          </a:p>
          <a:p>
            <a:pPr lvl="1"/>
            <a:r>
              <a:rPr lang="en-US" dirty="0" smtClean="0"/>
              <a:t>Project/Task Logic</a:t>
            </a:r>
          </a:p>
          <a:p>
            <a:pPr lvl="2"/>
            <a:r>
              <a:rPr lang="en-US" dirty="0" smtClean="0"/>
              <a:t>Reimbursable </a:t>
            </a:r>
            <a:endParaRPr lang="en-US" dirty="0" smtClean="0">
              <a:solidFill>
                <a:srgbClr val="FF0000"/>
              </a:solidFill>
            </a:endParaRPr>
          </a:p>
          <a:p>
            <a:pPr lvl="2"/>
            <a:r>
              <a:rPr lang="en-US" dirty="0" smtClean="0"/>
              <a:t>Direct </a:t>
            </a:r>
            <a:endParaRPr lang="en-US" dirty="0">
              <a:solidFill>
                <a:srgbClr val="FF0000"/>
              </a:solidFill>
            </a:endParaRPr>
          </a:p>
        </p:txBody>
      </p:sp>
    </p:spTree>
    <p:extLst>
      <p:ext uri="{BB962C8B-B14F-4D97-AF65-F5344CB8AC3E}">
        <p14:creationId xmlns:p14="http://schemas.microsoft.com/office/powerpoint/2010/main" val="1115014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Management Flow</a:t>
            </a:r>
            <a:endParaRPr lang="en-US" dirty="0"/>
          </a:p>
        </p:txBody>
      </p:sp>
      <p:sp>
        <p:nvSpPr>
          <p:cNvPr id="5" name="Hexagon 4"/>
          <p:cNvSpPr/>
          <p:nvPr/>
        </p:nvSpPr>
        <p:spPr>
          <a:xfrm>
            <a:off x="3695700" y="1600200"/>
            <a:ext cx="1527048" cy="75895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rial" panose="020B0604020202020204" pitchFamily="34" charset="0"/>
                <a:cs typeface="Arial" panose="020B0604020202020204" pitchFamily="34" charset="0"/>
              </a:rPr>
              <a:t>Budgetary Resources</a:t>
            </a:r>
          </a:p>
          <a:p>
            <a:pPr algn="ctr"/>
            <a:r>
              <a:rPr lang="en-US" sz="1200" dirty="0" smtClean="0">
                <a:latin typeface="Arial" panose="020B0604020202020204" pitchFamily="34" charset="0"/>
                <a:cs typeface="Arial" panose="020B0604020202020204" pitchFamily="34" charset="0"/>
              </a:rPr>
              <a:t>(FM060)</a:t>
            </a:r>
            <a:endParaRPr lang="en-US" sz="1200" dirty="0">
              <a:latin typeface="Arial" panose="020B0604020202020204" pitchFamily="34" charset="0"/>
              <a:cs typeface="Arial" panose="020B0604020202020204" pitchFamily="34" charset="0"/>
            </a:endParaRPr>
          </a:p>
        </p:txBody>
      </p:sp>
      <p:sp>
        <p:nvSpPr>
          <p:cNvPr id="6" name="Hexagon 5"/>
          <p:cNvSpPr/>
          <p:nvPr/>
        </p:nvSpPr>
        <p:spPr>
          <a:xfrm>
            <a:off x="3695700" y="2667000"/>
            <a:ext cx="1527048" cy="75895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rial" panose="020B0604020202020204" pitchFamily="34" charset="0"/>
                <a:cs typeface="Arial" panose="020B0604020202020204" pitchFamily="34" charset="0"/>
              </a:rPr>
              <a:t>Program Authority</a:t>
            </a:r>
          </a:p>
          <a:p>
            <a:pPr algn="ctr"/>
            <a:r>
              <a:rPr lang="en-US" sz="1200" dirty="0" smtClean="0">
                <a:latin typeface="Arial" panose="020B0604020202020204" pitchFamily="34" charset="0"/>
                <a:cs typeface="Arial" panose="020B0604020202020204" pitchFamily="34" charset="0"/>
              </a:rPr>
              <a:t>(FM061)</a:t>
            </a:r>
            <a:endParaRPr lang="en-US" sz="1200" dirty="0">
              <a:latin typeface="Arial" panose="020B0604020202020204" pitchFamily="34" charset="0"/>
              <a:cs typeface="Arial" panose="020B0604020202020204" pitchFamily="34" charset="0"/>
            </a:endParaRPr>
          </a:p>
        </p:txBody>
      </p:sp>
      <p:sp>
        <p:nvSpPr>
          <p:cNvPr id="7" name="Hexagon 6"/>
          <p:cNvSpPr/>
          <p:nvPr/>
        </p:nvSpPr>
        <p:spPr>
          <a:xfrm>
            <a:off x="3697224" y="3733800"/>
            <a:ext cx="1525524" cy="75895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 dirty="0" smtClean="0">
                <a:latin typeface="Arial" panose="020B0604020202020204" pitchFamily="34" charset="0"/>
                <a:cs typeface="Arial" panose="020B0604020202020204" pitchFamily="34" charset="0"/>
              </a:rPr>
              <a:t>Apportionment</a:t>
            </a:r>
          </a:p>
          <a:p>
            <a:pPr algn="ctr"/>
            <a:r>
              <a:rPr lang="en-US" sz="1200" dirty="0" smtClean="0">
                <a:latin typeface="Arial" panose="020B0604020202020204" pitchFamily="34" charset="0"/>
                <a:cs typeface="Arial" panose="020B0604020202020204" pitchFamily="34" charset="0"/>
              </a:rPr>
              <a:t>(FM062)</a:t>
            </a:r>
            <a:endParaRPr lang="en-US" sz="1200" dirty="0">
              <a:latin typeface="Arial" panose="020B0604020202020204" pitchFamily="34" charset="0"/>
              <a:cs typeface="Arial" panose="020B0604020202020204" pitchFamily="34" charset="0"/>
            </a:endParaRPr>
          </a:p>
        </p:txBody>
      </p:sp>
      <p:sp>
        <p:nvSpPr>
          <p:cNvPr id="8" name="Hexagon 7"/>
          <p:cNvSpPr/>
          <p:nvPr/>
        </p:nvSpPr>
        <p:spPr>
          <a:xfrm>
            <a:off x="3695700" y="4800600"/>
            <a:ext cx="1527048" cy="75895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rial" panose="020B0604020202020204" pitchFamily="34" charset="0"/>
                <a:cs typeface="Arial" panose="020B0604020202020204" pitchFamily="34" charset="0"/>
              </a:rPr>
              <a:t>Allotment</a:t>
            </a:r>
          </a:p>
          <a:p>
            <a:pPr algn="ctr"/>
            <a:r>
              <a:rPr lang="en-US" sz="1200" dirty="0" smtClean="0">
                <a:latin typeface="Arial" panose="020B0604020202020204" pitchFamily="34" charset="0"/>
                <a:cs typeface="Arial" panose="020B0604020202020204" pitchFamily="34" charset="0"/>
              </a:rPr>
              <a:t>(FM063)</a:t>
            </a:r>
            <a:endParaRPr lang="en-US" sz="1200" dirty="0">
              <a:latin typeface="Arial" panose="020B0604020202020204" pitchFamily="34" charset="0"/>
              <a:cs typeface="Arial" panose="020B0604020202020204" pitchFamily="34" charset="0"/>
            </a:endParaRPr>
          </a:p>
        </p:txBody>
      </p:sp>
      <p:sp>
        <p:nvSpPr>
          <p:cNvPr id="9" name="Hexagon 8"/>
          <p:cNvSpPr/>
          <p:nvPr/>
        </p:nvSpPr>
        <p:spPr>
          <a:xfrm>
            <a:off x="3695700" y="5867400"/>
            <a:ext cx="1527048" cy="7620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rial" panose="020B0604020202020204" pitchFamily="34" charset="0"/>
                <a:cs typeface="Arial" panose="020B0604020202020204" pitchFamily="34" charset="0"/>
              </a:rPr>
              <a:t>Budget Operating Plans</a:t>
            </a:r>
          </a:p>
          <a:p>
            <a:pPr algn="ctr"/>
            <a:r>
              <a:rPr lang="en-US" sz="1200" dirty="0" smtClean="0">
                <a:latin typeface="Arial" panose="020B0604020202020204" pitchFamily="34" charset="0"/>
                <a:cs typeface="Arial" panose="020B0604020202020204" pitchFamily="34" charset="0"/>
              </a:rPr>
              <a:t>(FM066)</a:t>
            </a:r>
            <a:endParaRPr lang="en-US" sz="1200" dirty="0">
              <a:latin typeface="Arial" panose="020B0604020202020204" pitchFamily="34" charset="0"/>
              <a:cs typeface="Arial" panose="020B0604020202020204" pitchFamily="34" charset="0"/>
            </a:endParaRPr>
          </a:p>
        </p:txBody>
      </p:sp>
      <p:sp>
        <p:nvSpPr>
          <p:cNvPr id="10" name="Text Box 12"/>
          <p:cNvSpPr txBox="1">
            <a:spLocks noChangeArrowheads="1"/>
          </p:cNvSpPr>
          <p:nvPr/>
        </p:nvSpPr>
        <p:spPr bwMode="auto">
          <a:xfrm>
            <a:off x="609599" y="3615264"/>
            <a:ext cx="2715768" cy="757773"/>
          </a:xfrm>
          <a:prstGeom prst="rect">
            <a:avLst/>
          </a:prstGeom>
          <a:solidFill>
            <a:schemeClr val="bg1"/>
          </a:solidFill>
          <a:ln w="9525" algn="ctr">
            <a:solidFill>
              <a:schemeClr val="tx1"/>
            </a:solidFill>
            <a:miter lim="800000"/>
            <a:headEnd/>
            <a:tailEnd/>
          </a:ln>
          <a:effectLst/>
        </p:spPr>
        <p:txBody>
          <a:bodyPr lIns="92075" tIns="46038" rIns="92075" bIns="46038" anchor="ctr">
            <a:spAutoFit/>
          </a:bodyPr>
          <a:lstStyle/>
          <a:p>
            <a:pPr algn="ctr" defTabSz="622300" eaLnBrk="0" hangingPunct="0">
              <a:lnSpc>
                <a:spcPct val="80000"/>
              </a:lnSpc>
              <a:spcBef>
                <a:spcPct val="75000"/>
              </a:spcBef>
              <a:buClr>
                <a:schemeClr val="accent2"/>
              </a:buClr>
              <a:buSzPct val="110000"/>
              <a:buFont typeface="Wingdings 2" pitchFamily="18" charset="2"/>
              <a:buNone/>
              <a:defRPr/>
            </a:pPr>
            <a:r>
              <a:rPr lang="en-US" i="1" dirty="0" smtClean="0">
                <a:latin typeface="Arial" panose="020B0604020202020204" pitchFamily="34" charset="0"/>
                <a:cs typeface="Arial" panose="020B0604020202020204" pitchFamily="34" charset="0"/>
              </a:rPr>
              <a:t>Funds </a:t>
            </a:r>
            <a:r>
              <a:rPr lang="en-US" i="1" dirty="0">
                <a:latin typeface="Arial" panose="020B0604020202020204" pitchFamily="34" charset="0"/>
                <a:cs typeface="Arial" panose="020B0604020202020204" pitchFamily="34" charset="0"/>
              </a:rPr>
              <a:t>added to programs follow a top down flow</a:t>
            </a:r>
          </a:p>
        </p:txBody>
      </p:sp>
      <p:sp>
        <p:nvSpPr>
          <p:cNvPr id="11" name="Line 24"/>
          <p:cNvSpPr>
            <a:spLocks noChangeShapeType="1"/>
          </p:cNvSpPr>
          <p:nvPr/>
        </p:nvSpPr>
        <p:spPr bwMode="auto">
          <a:xfrm>
            <a:off x="1905000" y="4457700"/>
            <a:ext cx="0" cy="342900"/>
          </a:xfrm>
          <a:prstGeom prst="line">
            <a:avLst/>
          </a:prstGeom>
          <a:noFill/>
          <a:ln w="38100">
            <a:solidFill>
              <a:srgbClr val="002060"/>
            </a:solidFill>
            <a:round/>
            <a:headEnd type="none" w="sm" len="sm"/>
            <a:tailEnd type="triangle" w="med" len="me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12" name="Text Box 26"/>
          <p:cNvSpPr txBox="1">
            <a:spLocks noChangeArrowheads="1"/>
          </p:cNvSpPr>
          <p:nvPr/>
        </p:nvSpPr>
        <p:spPr bwMode="auto">
          <a:xfrm>
            <a:off x="6019800" y="3505200"/>
            <a:ext cx="2716213" cy="1200971"/>
          </a:xfrm>
          <a:prstGeom prst="rect">
            <a:avLst/>
          </a:prstGeom>
          <a:solidFill>
            <a:schemeClr val="bg1"/>
          </a:solidFill>
          <a:ln w="9525" algn="ctr">
            <a:solidFill>
              <a:schemeClr val="tx1"/>
            </a:solidFill>
            <a:miter lim="800000"/>
            <a:headEnd/>
            <a:tailEnd/>
          </a:ln>
          <a:effectLst/>
        </p:spPr>
        <p:txBody>
          <a:bodyPr lIns="92075" tIns="46038" rIns="92075" bIns="46038">
            <a:spAutoFit/>
          </a:bodyPr>
          <a:lstStyle/>
          <a:p>
            <a:pPr algn="ctr" defTabSz="622300" eaLnBrk="0" hangingPunct="0">
              <a:lnSpc>
                <a:spcPct val="80000"/>
              </a:lnSpc>
              <a:spcBef>
                <a:spcPct val="75000"/>
              </a:spcBef>
              <a:buClr>
                <a:schemeClr val="accent2"/>
              </a:buClr>
              <a:buSzPct val="110000"/>
              <a:buFont typeface="Wingdings 2" pitchFamily="18" charset="2"/>
              <a:buNone/>
              <a:defRPr/>
            </a:pPr>
            <a:r>
              <a:rPr lang="en-US" i="1" dirty="0">
                <a:latin typeface="Arial" panose="020B0604020202020204" pitchFamily="34" charset="0"/>
                <a:cs typeface="Arial" panose="020B0604020202020204" pitchFamily="34" charset="0"/>
              </a:rPr>
              <a:t>Changes must begin at lowest level to reduce program funds (rescission or transfer to another LO)</a:t>
            </a:r>
          </a:p>
        </p:txBody>
      </p:sp>
      <p:sp>
        <p:nvSpPr>
          <p:cNvPr id="13" name="Line 27"/>
          <p:cNvSpPr>
            <a:spLocks noChangeShapeType="1"/>
          </p:cNvSpPr>
          <p:nvPr/>
        </p:nvSpPr>
        <p:spPr bwMode="auto">
          <a:xfrm flipV="1">
            <a:off x="7391400" y="3124200"/>
            <a:ext cx="0" cy="342900"/>
          </a:xfrm>
          <a:prstGeom prst="line">
            <a:avLst/>
          </a:prstGeom>
          <a:noFill/>
          <a:ln w="38100">
            <a:solidFill>
              <a:srgbClr val="C00000"/>
            </a:solidFill>
            <a:prstDash val="sysDot"/>
            <a:round/>
            <a:headEnd type="none" w="sm" len="sm"/>
            <a:tailEnd type="triangle" w="med" len="med"/>
          </a:ln>
          <a:effectLst/>
        </p:spPr>
        <p:txBody>
          <a:bodyPr wrap="none" anchor="ctr"/>
          <a:lstStyle/>
          <a:p>
            <a:pPr>
              <a:defRPr/>
            </a:pPr>
            <a:endParaRPr lang="en-US"/>
          </a:p>
        </p:txBody>
      </p:sp>
      <p:sp>
        <p:nvSpPr>
          <p:cNvPr id="14" name="Line 27"/>
          <p:cNvSpPr>
            <a:spLocks noChangeShapeType="1"/>
          </p:cNvSpPr>
          <p:nvPr/>
        </p:nvSpPr>
        <p:spPr bwMode="auto">
          <a:xfrm flipH="1" flipV="1">
            <a:off x="4800600" y="2362200"/>
            <a:ext cx="0" cy="304800"/>
          </a:xfrm>
          <a:prstGeom prst="line">
            <a:avLst/>
          </a:prstGeom>
          <a:noFill/>
          <a:ln w="38100">
            <a:solidFill>
              <a:srgbClr val="C00000"/>
            </a:solidFill>
            <a:prstDash val="sysDot"/>
            <a:round/>
            <a:headEnd type="none" w="sm" len="sm"/>
            <a:tailEnd type="triangle" w="med" len="med"/>
          </a:ln>
          <a:effectLst/>
        </p:spPr>
        <p:txBody>
          <a:bodyPr wrap="none" anchor="ctr"/>
          <a:lstStyle/>
          <a:p>
            <a:pPr>
              <a:defRPr/>
            </a:pPr>
            <a:endParaRPr lang="en-US"/>
          </a:p>
        </p:txBody>
      </p:sp>
      <p:sp>
        <p:nvSpPr>
          <p:cNvPr id="15" name="Line 24"/>
          <p:cNvSpPr>
            <a:spLocks noChangeShapeType="1"/>
          </p:cNvSpPr>
          <p:nvPr/>
        </p:nvSpPr>
        <p:spPr bwMode="auto">
          <a:xfrm>
            <a:off x="4191000" y="2362200"/>
            <a:ext cx="0" cy="304800"/>
          </a:xfrm>
          <a:prstGeom prst="line">
            <a:avLst/>
          </a:prstGeom>
          <a:noFill/>
          <a:ln w="38100">
            <a:solidFill>
              <a:srgbClr val="002060"/>
            </a:solidFill>
            <a:round/>
            <a:headEnd type="none" w="sm" len="sm"/>
            <a:tailEnd type="triangle" w="med" len="me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16" name="Line 27"/>
          <p:cNvSpPr>
            <a:spLocks noChangeShapeType="1"/>
          </p:cNvSpPr>
          <p:nvPr/>
        </p:nvSpPr>
        <p:spPr bwMode="auto">
          <a:xfrm flipH="1" flipV="1">
            <a:off x="4800600" y="3429000"/>
            <a:ext cx="0" cy="304800"/>
          </a:xfrm>
          <a:prstGeom prst="line">
            <a:avLst/>
          </a:prstGeom>
          <a:noFill/>
          <a:ln w="38100">
            <a:solidFill>
              <a:srgbClr val="C00000"/>
            </a:solidFill>
            <a:prstDash val="sysDot"/>
            <a:round/>
            <a:headEnd type="none" w="sm" len="sm"/>
            <a:tailEnd type="triangle" w="med" len="med"/>
          </a:ln>
          <a:effectLst/>
        </p:spPr>
        <p:txBody>
          <a:bodyPr wrap="none" anchor="ctr"/>
          <a:lstStyle/>
          <a:p>
            <a:pPr>
              <a:defRPr/>
            </a:pPr>
            <a:endParaRPr lang="en-US"/>
          </a:p>
        </p:txBody>
      </p:sp>
      <p:sp>
        <p:nvSpPr>
          <p:cNvPr id="17" name="Line 24"/>
          <p:cNvSpPr>
            <a:spLocks noChangeShapeType="1"/>
          </p:cNvSpPr>
          <p:nvPr/>
        </p:nvSpPr>
        <p:spPr bwMode="auto">
          <a:xfrm>
            <a:off x="4191000" y="3429000"/>
            <a:ext cx="0" cy="304800"/>
          </a:xfrm>
          <a:prstGeom prst="line">
            <a:avLst/>
          </a:prstGeom>
          <a:noFill/>
          <a:ln w="38100">
            <a:solidFill>
              <a:srgbClr val="002060"/>
            </a:solidFill>
            <a:round/>
            <a:headEnd type="none" w="sm" len="sm"/>
            <a:tailEnd type="triangle" w="med" len="me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18" name="Line 27"/>
          <p:cNvSpPr>
            <a:spLocks noChangeShapeType="1"/>
          </p:cNvSpPr>
          <p:nvPr/>
        </p:nvSpPr>
        <p:spPr bwMode="auto">
          <a:xfrm flipH="1" flipV="1">
            <a:off x="4800600" y="4495800"/>
            <a:ext cx="0" cy="304800"/>
          </a:xfrm>
          <a:prstGeom prst="line">
            <a:avLst/>
          </a:prstGeom>
          <a:noFill/>
          <a:ln w="38100">
            <a:solidFill>
              <a:srgbClr val="C00000"/>
            </a:solidFill>
            <a:prstDash val="sysDot"/>
            <a:round/>
            <a:headEnd type="none" w="sm" len="sm"/>
            <a:tailEnd type="triangle" w="med" len="med"/>
          </a:ln>
          <a:effectLst/>
        </p:spPr>
        <p:txBody>
          <a:bodyPr wrap="none" anchor="ctr"/>
          <a:lstStyle/>
          <a:p>
            <a:pPr>
              <a:defRPr/>
            </a:pPr>
            <a:endParaRPr lang="en-US"/>
          </a:p>
        </p:txBody>
      </p:sp>
      <p:sp>
        <p:nvSpPr>
          <p:cNvPr id="19" name="Line 24"/>
          <p:cNvSpPr>
            <a:spLocks noChangeShapeType="1"/>
          </p:cNvSpPr>
          <p:nvPr/>
        </p:nvSpPr>
        <p:spPr bwMode="auto">
          <a:xfrm>
            <a:off x="4191000" y="4495800"/>
            <a:ext cx="0" cy="304800"/>
          </a:xfrm>
          <a:prstGeom prst="line">
            <a:avLst/>
          </a:prstGeom>
          <a:noFill/>
          <a:ln w="38100">
            <a:solidFill>
              <a:srgbClr val="002060"/>
            </a:solidFill>
            <a:round/>
            <a:headEnd type="none" w="sm" len="sm"/>
            <a:tailEnd type="triangle" w="med" len="me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0" name="Line 27"/>
          <p:cNvSpPr>
            <a:spLocks noChangeShapeType="1"/>
          </p:cNvSpPr>
          <p:nvPr/>
        </p:nvSpPr>
        <p:spPr bwMode="auto">
          <a:xfrm flipH="1" flipV="1">
            <a:off x="4800600" y="5562600"/>
            <a:ext cx="0" cy="304800"/>
          </a:xfrm>
          <a:prstGeom prst="line">
            <a:avLst/>
          </a:prstGeom>
          <a:noFill/>
          <a:ln w="38100">
            <a:solidFill>
              <a:srgbClr val="C00000"/>
            </a:solidFill>
            <a:prstDash val="sysDot"/>
            <a:round/>
            <a:headEnd type="none" w="sm" len="sm"/>
            <a:tailEnd type="triangle" w="med" len="med"/>
          </a:ln>
          <a:effectLst/>
        </p:spPr>
        <p:txBody>
          <a:bodyPr wrap="none" anchor="ctr"/>
          <a:lstStyle/>
          <a:p>
            <a:pPr>
              <a:defRPr/>
            </a:pPr>
            <a:endParaRPr lang="en-US"/>
          </a:p>
        </p:txBody>
      </p:sp>
      <p:sp>
        <p:nvSpPr>
          <p:cNvPr id="21" name="Line 24"/>
          <p:cNvSpPr>
            <a:spLocks noChangeShapeType="1"/>
          </p:cNvSpPr>
          <p:nvPr/>
        </p:nvSpPr>
        <p:spPr bwMode="auto">
          <a:xfrm>
            <a:off x="4191000" y="5562600"/>
            <a:ext cx="0" cy="304800"/>
          </a:xfrm>
          <a:prstGeom prst="line">
            <a:avLst/>
          </a:prstGeom>
          <a:noFill/>
          <a:ln w="38100">
            <a:solidFill>
              <a:srgbClr val="002060"/>
            </a:solidFill>
            <a:round/>
            <a:headEnd type="none" w="sm" len="sm"/>
            <a:tailEnd type="triangle" w="med" len="med"/>
          </a:ln>
          <a:effectLst/>
        </p:spPr>
        <p:txBody>
          <a:bodyPr wrap="none" anchor="ctr"/>
          <a:lstStyle/>
          <a:p>
            <a:pPr>
              <a:defRPr/>
            </a:pPr>
            <a:endParaRPr lang="en-US">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8291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3"/>
          <p:cNvSpPr/>
          <p:nvPr/>
        </p:nvSpPr>
        <p:spPr>
          <a:xfrm>
            <a:off x="7988300" y="4419600"/>
            <a:ext cx="241300" cy="4701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p>
        </p:txBody>
      </p:sp>
      <p:sp>
        <p:nvSpPr>
          <p:cNvPr id="5" name="Down Arrow 4"/>
          <p:cNvSpPr/>
          <p:nvPr/>
        </p:nvSpPr>
        <p:spPr>
          <a:xfrm>
            <a:off x="8250767" y="2730252"/>
            <a:ext cx="241300" cy="4701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p>
        </p:txBody>
      </p:sp>
      <p:sp>
        <p:nvSpPr>
          <p:cNvPr id="6" name="Title 1"/>
          <p:cNvSpPr>
            <a:spLocks noGrp="1"/>
          </p:cNvSpPr>
          <p:nvPr>
            <p:ph type="title"/>
          </p:nvPr>
        </p:nvSpPr>
        <p:spPr>
          <a:xfrm>
            <a:off x="152400" y="76200"/>
            <a:ext cx="7848600" cy="1143000"/>
          </a:xfrm>
        </p:spPr>
        <p:txBody>
          <a:bodyPr>
            <a:noAutofit/>
          </a:bodyPr>
          <a:lstStyle/>
          <a:p>
            <a:r>
              <a:rPr lang="en-US" sz="3600" dirty="0" smtClean="0"/>
              <a:t>Funds Management Example -</a:t>
            </a:r>
            <a:br>
              <a:rPr lang="en-US" sz="3600" dirty="0" smtClean="0"/>
            </a:br>
            <a:r>
              <a:rPr lang="en-US" sz="3600" dirty="0" smtClean="0"/>
              <a:t>Budget Office</a:t>
            </a:r>
            <a:endParaRPr lang="en-US" sz="3600" dirty="0"/>
          </a:p>
        </p:txBody>
      </p:sp>
      <p:sp>
        <p:nvSpPr>
          <p:cNvPr id="8" name="Rectangle 7"/>
          <p:cNvSpPr/>
          <p:nvPr/>
        </p:nvSpPr>
        <p:spPr>
          <a:xfrm>
            <a:off x="5342988" y="2895600"/>
            <a:ext cx="1734770" cy="307777"/>
          </a:xfrm>
          <a:prstGeom prst="rect">
            <a:avLst/>
          </a:prstGeom>
        </p:spPr>
        <p:txBody>
          <a:bodyPr wrap="none">
            <a:spAutoFit/>
          </a:bodyPr>
          <a:lstStyle/>
          <a:p>
            <a:pPr algn="ctr" eaLnBrk="0" hangingPunct="0">
              <a:lnSpc>
                <a:spcPct val="100000"/>
              </a:lnSpc>
              <a:buClrTx/>
              <a:buSzTx/>
              <a:defRPr/>
            </a:pPr>
            <a:r>
              <a:rPr lang="en-US" sz="1400" b="1" dirty="0" smtClean="0">
                <a:solidFill>
                  <a:srgbClr val="000000"/>
                </a:solidFill>
                <a:latin typeface="Arial" panose="020B0604020202020204" pitchFamily="34" charset="0"/>
                <a:cs typeface="Arial" panose="020B0604020202020204" pitchFamily="34" charset="0"/>
              </a:rPr>
              <a:t>Allotment (FM063)</a:t>
            </a:r>
            <a:endParaRPr lang="en-US" sz="1400" b="1" dirty="0">
              <a:solidFill>
                <a:srgbClr val="000000"/>
              </a:solidFill>
              <a:latin typeface="Arial" panose="020B0604020202020204" pitchFamily="34" charset="0"/>
              <a:cs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543425829"/>
              </p:ext>
            </p:extLst>
          </p:nvPr>
        </p:nvGraphicFramePr>
        <p:xfrm>
          <a:off x="3410023" y="3200400"/>
          <a:ext cx="5600700" cy="1253068"/>
        </p:xfrm>
        <a:graphic>
          <a:graphicData uri="http://schemas.openxmlformats.org/drawingml/2006/table">
            <a:tbl>
              <a:tblPr firstRow="1" bandRow="1">
                <a:tableStyleId>{5C22544A-7EE6-4342-B048-85BDC9FD1C3A}</a:tableStyleId>
              </a:tblPr>
              <a:tblGrid>
                <a:gridCol w="1645945"/>
                <a:gridCol w="685800"/>
                <a:gridCol w="838200"/>
                <a:gridCol w="685800"/>
                <a:gridCol w="811505"/>
                <a:gridCol w="933450"/>
              </a:tblGrid>
              <a:tr h="313267">
                <a:tc>
                  <a:txBody>
                    <a:bodyPr/>
                    <a:lstStyle/>
                    <a:p>
                      <a:r>
                        <a:rPr lang="en-US" sz="1100" dirty="0" smtClean="0">
                          <a:latin typeface="Arial" panose="020B0604020202020204" pitchFamily="34" charset="0"/>
                          <a:cs typeface="Arial" panose="020B0604020202020204" pitchFamily="34" charset="0"/>
                        </a:rPr>
                        <a:t>FMC</a:t>
                      </a:r>
                      <a:r>
                        <a:rPr lang="en-US" sz="1100" baseline="0" dirty="0" smtClean="0">
                          <a:latin typeface="Arial" panose="020B0604020202020204" pitchFamily="34" charset="0"/>
                          <a:cs typeface="Arial" panose="020B0604020202020204" pitchFamily="34" charset="0"/>
                        </a:rPr>
                        <a:t> 10-10</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1</a:t>
                      </a:r>
                      <a:r>
                        <a:rPr lang="en-US" sz="1100" baseline="30000" dirty="0" smtClean="0">
                          <a:latin typeface="Arial" panose="020B0604020202020204" pitchFamily="34" charset="0"/>
                          <a:cs typeface="Arial" panose="020B0604020202020204" pitchFamily="34" charset="0"/>
                        </a:rPr>
                        <a:t>st</a:t>
                      </a:r>
                      <a:r>
                        <a:rPr lang="en-US" sz="1100" dirty="0" smtClean="0">
                          <a:latin typeface="Arial" panose="020B0604020202020204" pitchFamily="34" charset="0"/>
                          <a:cs typeface="Arial" panose="020B0604020202020204" pitchFamily="34" charset="0"/>
                        </a:rPr>
                        <a:t> Qtr</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2</a:t>
                      </a:r>
                      <a:r>
                        <a:rPr lang="en-US" sz="1100" baseline="30000" dirty="0" smtClean="0">
                          <a:latin typeface="Arial" panose="020B0604020202020204" pitchFamily="34" charset="0"/>
                          <a:cs typeface="Arial" panose="020B0604020202020204" pitchFamily="34" charset="0"/>
                        </a:rPr>
                        <a:t>nd</a:t>
                      </a:r>
                      <a:r>
                        <a:rPr lang="en-US" sz="1100" dirty="0" smtClean="0">
                          <a:latin typeface="Arial" panose="020B0604020202020204" pitchFamily="34" charset="0"/>
                          <a:cs typeface="Arial" panose="020B0604020202020204" pitchFamily="34" charset="0"/>
                        </a:rPr>
                        <a:t> Qtr</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3</a:t>
                      </a:r>
                      <a:r>
                        <a:rPr lang="en-US" sz="1100" baseline="30000" dirty="0" smtClean="0">
                          <a:latin typeface="Arial" panose="020B0604020202020204" pitchFamily="34" charset="0"/>
                          <a:cs typeface="Arial" panose="020B0604020202020204" pitchFamily="34" charset="0"/>
                        </a:rPr>
                        <a:t>rd</a:t>
                      </a:r>
                      <a:r>
                        <a:rPr lang="en-US" sz="1100" dirty="0" smtClean="0">
                          <a:latin typeface="Arial" panose="020B0604020202020204" pitchFamily="34" charset="0"/>
                          <a:cs typeface="Arial" panose="020B0604020202020204" pitchFamily="34" charset="0"/>
                        </a:rPr>
                        <a:t> Qtr</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4</a:t>
                      </a:r>
                      <a:r>
                        <a:rPr lang="en-US" sz="1100" baseline="30000" dirty="0" smtClean="0">
                          <a:latin typeface="Arial" panose="020B0604020202020204" pitchFamily="34" charset="0"/>
                          <a:cs typeface="Arial" panose="020B0604020202020204" pitchFamily="34" charset="0"/>
                        </a:rPr>
                        <a:t>th</a:t>
                      </a:r>
                      <a:r>
                        <a:rPr lang="en-US" sz="1100" dirty="0" smtClean="0">
                          <a:latin typeface="Arial" panose="020B0604020202020204" pitchFamily="34" charset="0"/>
                          <a:cs typeface="Arial" panose="020B0604020202020204" pitchFamily="34" charset="0"/>
                        </a:rPr>
                        <a:t> Qtr</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Total</a:t>
                      </a:r>
                      <a:endParaRPr lang="en-US" sz="1100" dirty="0">
                        <a:latin typeface="Arial" panose="020B0604020202020204" pitchFamily="34" charset="0"/>
                        <a:cs typeface="Arial" panose="020B0604020202020204" pitchFamily="34" charset="0"/>
                      </a:endParaRPr>
                    </a:p>
                  </a:txBody>
                  <a:tcPr/>
                </a:tc>
              </a:tr>
              <a:tr h="313267">
                <a:tc>
                  <a:txBody>
                    <a:bodyPr/>
                    <a:lstStyle/>
                    <a:p>
                      <a:r>
                        <a:rPr lang="en-US" sz="1100" dirty="0" smtClean="0">
                          <a:latin typeface="Arial" panose="020B0604020202020204" pitchFamily="34" charset="0"/>
                          <a:cs typeface="Arial" panose="020B0604020202020204" pitchFamily="34" charset="0"/>
                        </a:rPr>
                        <a:t>Program</a:t>
                      </a:r>
                      <a:r>
                        <a:rPr lang="en-US" sz="1100" baseline="0" dirty="0" smtClean="0">
                          <a:latin typeface="Arial" panose="020B0604020202020204" pitchFamily="34" charset="0"/>
                          <a:cs typeface="Arial" panose="020B0604020202020204" pitchFamily="34" charset="0"/>
                        </a:rPr>
                        <a:t> 01-01-02-000</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$500</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$500</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$500</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$500</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$2,000</a:t>
                      </a:r>
                      <a:endParaRPr lang="en-US" sz="1100" dirty="0">
                        <a:latin typeface="Arial" panose="020B0604020202020204" pitchFamily="34" charset="0"/>
                        <a:cs typeface="Arial" panose="020B0604020202020204" pitchFamily="34" charset="0"/>
                      </a:endParaRPr>
                    </a:p>
                  </a:txBody>
                  <a:tcPr/>
                </a:tc>
              </a:tr>
              <a:tr h="313267">
                <a:tc>
                  <a:txBody>
                    <a:bodyPr/>
                    <a:lstStyle/>
                    <a:p>
                      <a:r>
                        <a:rPr lang="en-US" sz="1100" dirty="0" smtClean="0">
                          <a:latin typeface="Arial" panose="020B0604020202020204" pitchFamily="34" charset="0"/>
                          <a:cs typeface="Arial" panose="020B0604020202020204" pitchFamily="34" charset="0"/>
                        </a:rPr>
                        <a:t>Program 01-06-01-000</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$0</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$250</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$250</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$500</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$1,000</a:t>
                      </a:r>
                      <a:endParaRPr lang="en-US" sz="1100" dirty="0">
                        <a:latin typeface="Arial" panose="020B0604020202020204" pitchFamily="34" charset="0"/>
                        <a:cs typeface="Arial" panose="020B0604020202020204" pitchFamily="34" charset="0"/>
                      </a:endParaRPr>
                    </a:p>
                  </a:txBody>
                  <a:tcPr/>
                </a:tc>
              </a:tr>
              <a:tr h="313267">
                <a:tc>
                  <a:txBody>
                    <a:bodyPr/>
                    <a:lstStyle/>
                    <a:p>
                      <a:r>
                        <a:rPr lang="en-US" sz="1100" dirty="0" smtClean="0">
                          <a:latin typeface="Arial" panose="020B0604020202020204" pitchFamily="34" charset="0"/>
                          <a:cs typeface="Arial" panose="020B0604020202020204" pitchFamily="34" charset="0"/>
                        </a:rPr>
                        <a:t>Program 02-20-01-001</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$0</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$1,000</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$500</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$500</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$2,000</a:t>
                      </a:r>
                      <a:endParaRPr lang="en-US" sz="1100" dirty="0">
                        <a:latin typeface="Arial" panose="020B0604020202020204" pitchFamily="34" charset="0"/>
                        <a:cs typeface="Arial" panose="020B0604020202020204" pitchFamily="34" charset="0"/>
                      </a:endParaRPr>
                    </a:p>
                  </a:txBody>
                  <a:tcPr/>
                </a:tc>
              </a:tr>
            </a:tbl>
          </a:graphicData>
        </a:graphic>
      </p:graphicFrame>
      <p:sp>
        <p:nvSpPr>
          <p:cNvPr id="10" name="Rectangle 9"/>
          <p:cNvSpPr/>
          <p:nvPr/>
        </p:nvSpPr>
        <p:spPr>
          <a:xfrm>
            <a:off x="5011592" y="1447800"/>
            <a:ext cx="2191626" cy="307777"/>
          </a:xfrm>
          <a:prstGeom prst="rect">
            <a:avLst/>
          </a:prstGeom>
        </p:spPr>
        <p:txBody>
          <a:bodyPr wrap="none">
            <a:spAutoFit/>
          </a:bodyPr>
          <a:lstStyle/>
          <a:p>
            <a:pPr algn="ctr" eaLnBrk="0" hangingPunct="0">
              <a:lnSpc>
                <a:spcPct val="100000"/>
              </a:lnSpc>
              <a:buClrTx/>
              <a:buSzTx/>
              <a:defRPr/>
            </a:pPr>
            <a:r>
              <a:rPr lang="en-US" sz="1400" b="1" dirty="0" smtClean="0">
                <a:solidFill>
                  <a:srgbClr val="000000"/>
                </a:solidFill>
                <a:latin typeface="Arial" panose="020B0604020202020204" pitchFamily="34" charset="0"/>
                <a:cs typeface="Arial" panose="020B0604020202020204" pitchFamily="34" charset="0"/>
              </a:rPr>
              <a:t>Apportionment (FM062)</a:t>
            </a:r>
            <a:endParaRPr lang="en-US" sz="1400" b="1" dirty="0">
              <a:solidFill>
                <a:srgbClr val="000000"/>
              </a:solidFill>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863006966"/>
              </p:ext>
            </p:extLst>
          </p:nvPr>
        </p:nvGraphicFramePr>
        <p:xfrm>
          <a:off x="3327900" y="1752600"/>
          <a:ext cx="5600700" cy="1083734"/>
        </p:xfrm>
        <a:graphic>
          <a:graphicData uri="http://schemas.openxmlformats.org/drawingml/2006/table">
            <a:tbl>
              <a:tblPr firstRow="1" bandRow="1">
                <a:tableStyleId>{5C22544A-7EE6-4342-B048-85BDC9FD1C3A}</a:tableStyleId>
              </a:tblPr>
              <a:tblGrid>
                <a:gridCol w="1752600"/>
                <a:gridCol w="685800"/>
                <a:gridCol w="914400"/>
                <a:gridCol w="685800"/>
                <a:gridCol w="628650"/>
                <a:gridCol w="933450"/>
              </a:tblGrid>
              <a:tr h="313267">
                <a:tc>
                  <a:txBody>
                    <a:bodyPr/>
                    <a:lstStyle/>
                    <a:p>
                      <a:r>
                        <a:rPr lang="en-US" sz="1200" dirty="0" smtClean="0">
                          <a:latin typeface="Arial" panose="020B0604020202020204" pitchFamily="34" charset="0"/>
                          <a:cs typeface="Arial" panose="020B0604020202020204" pitchFamily="34" charset="0"/>
                        </a:rPr>
                        <a:t>Program (first position)</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1</a:t>
                      </a:r>
                      <a:r>
                        <a:rPr lang="en-US" sz="1200" baseline="30000" dirty="0" smtClean="0">
                          <a:latin typeface="Arial" panose="020B0604020202020204" pitchFamily="34" charset="0"/>
                          <a:cs typeface="Arial" panose="020B0604020202020204" pitchFamily="34" charset="0"/>
                        </a:rPr>
                        <a:t>st</a:t>
                      </a:r>
                      <a:r>
                        <a:rPr lang="en-US" sz="1200" dirty="0" smtClean="0">
                          <a:latin typeface="Arial" panose="020B0604020202020204" pitchFamily="34" charset="0"/>
                          <a:cs typeface="Arial" panose="020B0604020202020204" pitchFamily="34" charset="0"/>
                        </a:rPr>
                        <a:t> Qtr</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2</a:t>
                      </a:r>
                      <a:r>
                        <a:rPr lang="en-US" sz="1200" baseline="30000" dirty="0" smtClean="0">
                          <a:latin typeface="Arial" panose="020B0604020202020204" pitchFamily="34" charset="0"/>
                          <a:cs typeface="Arial" panose="020B0604020202020204" pitchFamily="34" charset="0"/>
                        </a:rPr>
                        <a:t>nd</a:t>
                      </a:r>
                      <a:r>
                        <a:rPr lang="en-US" sz="1200" dirty="0" smtClean="0">
                          <a:latin typeface="Arial" panose="020B0604020202020204" pitchFamily="34" charset="0"/>
                          <a:cs typeface="Arial" panose="020B0604020202020204" pitchFamily="34" charset="0"/>
                        </a:rPr>
                        <a:t> Qtr</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3</a:t>
                      </a:r>
                      <a:r>
                        <a:rPr lang="en-US" sz="1200" baseline="30000" dirty="0" smtClean="0">
                          <a:latin typeface="Arial" panose="020B0604020202020204" pitchFamily="34" charset="0"/>
                          <a:cs typeface="Arial" panose="020B0604020202020204" pitchFamily="34" charset="0"/>
                        </a:rPr>
                        <a:t>rd</a:t>
                      </a:r>
                      <a:r>
                        <a:rPr lang="en-US" sz="1200" dirty="0" smtClean="0">
                          <a:latin typeface="Arial" panose="020B0604020202020204" pitchFamily="34" charset="0"/>
                          <a:cs typeface="Arial" panose="020B0604020202020204" pitchFamily="34" charset="0"/>
                        </a:rPr>
                        <a:t> Qtr</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4</a:t>
                      </a:r>
                      <a:r>
                        <a:rPr lang="en-US" sz="1200" baseline="30000" dirty="0" smtClean="0">
                          <a:latin typeface="Arial" panose="020B0604020202020204" pitchFamily="34" charset="0"/>
                          <a:cs typeface="Arial" panose="020B0604020202020204" pitchFamily="34" charset="0"/>
                        </a:rPr>
                        <a:t>th</a:t>
                      </a:r>
                      <a:r>
                        <a:rPr lang="en-US" sz="1200" dirty="0" smtClean="0">
                          <a:latin typeface="Arial" panose="020B0604020202020204" pitchFamily="34" charset="0"/>
                          <a:cs typeface="Arial" panose="020B0604020202020204" pitchFamily="34" charset="0"/>
                        </a:rPr>
                        <a:t> Qtr</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Total</a:t>
                      </a:r>
                      <a:endParaRPr lang="en-US" sz="1200" dirty="0">
                        <a:latin typeface="Arial" panose="020B0604020202020204" pitchFamily="34" charset="0"/>
                        <a:cs typeface="Arial" panose="020B0604020202020204" pitchFamily="34" charset="0"/>
                      </a:endParaRPr>
                    </a:p>
                  </a:txBody>
                  <a:tcPr/>
                </a:tc>
              </a:tr>
              <a:tr h="313267">
                <a:tc>
                  <a:txBody>
                    <a:bodyPr/>
                    <a:lstStyle/>
                    <a:p>
                      <a:pPr algn="ctr"/>
                      <a:r>
                        <a:rPr lang="en-US" sz="1200" baseline="0" dirty="0" smtClean="0">
                          <a:latin typeface="Arial" panose="020B0604020202020204" pitchFamily="34" charset="0"/>
                          <a:cs typeface="Arial" panose="020B0604020202020204" pitchFamily="34" charset="0"/>
                        </a:rPr>
                        <a:t>01</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$1,000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$1,000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$500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$500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$3,000</a:t>
                      </a:r>
                      <a:endParaRPr lang="en-US" sz="1200" dirty="0">
                        <a:latin typeface="Arial" panose="020B0604020202020204" pitchFamily="34" charset="0"/>
                        <a:cs typeface="Arial" panose="020B0604020202020204" pitchFamily="34" charset="0"/>
                      </a:endParaRPr>
                    </a:p>
                  </a:txBody>
                  <a:tcPr/>
                </a:tc>
              </a:tr>
              <a:tr h="313267">
                <a:tc>
                  <a:txBody>
                    <a:bodyPr/>
                    <a:lstStyle/>
                    <a:p>
                      <a:pPr algn="ctr"/>
                      <a:r>
                        <a:rPr lang="en-US" sz="1200" dirty="0" smtClean="0">
                          <a:latin typeface="Arial" panose="020B0604020202020204" pitchFamily="34" charset="0"/>
                          <a:cs typeface="Arial" panose="020B0604020202020204" pitchFamily="34" charset="0"/>
                        </a:rPr>
                        <a:t>02</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$1,000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$500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$500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$2,000</a:t>
                      </a:r>
                      <a:endParaRPr lang="en-US" sz="1200" dirty="0">
                        <a:latin typeface="Arial" panose="020B0604020202020204" pitchFamily="34" charset="0"/>
                        <a:cs typeface="Arial" panose="020B0604020202020204" pitchFamily="34" charset="0"/>
                      </a:endParaRPr>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43306468"/>
              </p:ext>
            </p:extLst>
          </p:nvPr>
        </p:nvGraphicFramePr>
        <p:xfrm>
          <a:off x="3745205" y="4919132"/>
          <a:ext cx="4789195" cy="1710268"/>
        </p:xfrm>
        <a:graphic>
          <a:graphicData uri="http://schemas.openxmlformats.org/drawingml/2006/table">
            <a:tbl>
              <a:tblPr firstRow="1" bandRow="1">
                <a:tableStyleId>{5C22544A-7EE6-4342-B048-85BDC9FD1C3A}</a:tableStyleId>
              </a:tblPr>
              <a:tblGrid>
                <a:gridCol w="1645945"/>
                <a:gridCol w="685800"/>
                <a:gridCol w="838200"/>
                <a:gridCol w="685800"/>
                <a:gridCol w="933450"/>
              </a:tblGrid>
              <a:tr h="313267">
                <a:tc>
                  <a:txBody>
                    <a:bodyPr/>
                    <a:lstStyle/>
                    <a:p>
                      <a:r>
                        <a:rPr lang="en-US" sz="1200" dirty="0" smtClean="0">
                          <a:latin typeface="Arial" panose="020B0604020202020204" pitchFamily="34" charset="0"/>
                          <a:cs typeface="Arial" panose="020B0604020202020204" pitchFamily="34" charset="0"/>
                        </a:rPr>
                        <a:t>FMC</a:t>
                      </a:r>
                      <a:r>
                        <a:rPr lang="en-US" sz="1200" baseline="0" dirty="0" smtClean="0">
                          <a:latin typeface="Arial" panose="020B0604020202020204" pitchFamily="34" charset="0"/>
                          <a:cs typeface="Arial" panose="020B0604020202020204" pitchFamily="34" charset="0"/>
                        </a:rPr>
                        <a:t> 10-10 </a:t>
                      </a:r>
                    </a:p>
                    <a:p>
                      <a:r>
                        <a:rPr lang="en-US" sz="1200" baseline="0" dirty="0" err="1" smtClean="0">
                          <a:latin typeface="Arial" panose="020B0604020202020204" pitchFamily="34" charset="0"/>
                          <a:cs typeface="Arial" panose="020B0604020202020204" pitchFamily="34" charset="0"/>
                        </a:rPr>
                        <a:t>Prgm</a:t>
                      </a:r>
                      <a:r>
                        <a:rPr lang="en-US" sz="1200" baseline="0" dirty="0" smtClean="0">
                          <a:latin typeface="Arial" panose="020B0604020202020204" pitchFamily="34" charset="0"/>
                          <a:cs typeface="Arial" panose="020B0604020202020204" pitchFamily="34" charset="0"/>
                        </a:rPr>
                        <a:t> 01-01-02-000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Oct</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Nov</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Dec</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1st</a:t>
                      </a:r>
                      <a:r>
                        <a:rPr lang="en-US" sz="1200" baseline="0" dirty="0" smtClean="0">
                          <a:latin typeface="Arial" panose="020B0604020202020204" pitchFamily="34" charset="0"/>
                          <a:cs typeface="Arial" panose="020B0604020202020204" pitchFamily="34" charset="0"/>
                        </a:rPr>
                        <a:t> Qtr</a:t>
                      </a:r>
                    </a:p>
                    <a:p>
                      <a:r>
                        <a:rPr lang="en-US" sz="1200" dirty="0" smtClean="0">
                          <a:latin typeface="Arial" panose="020B0604020202020204" pitchFamily="34" charset="0"/>
                          <a:cs typeface="Arial" panose="020B0604020202020204" pitchFamily="34" charset="0"/>
                        </a:rPr>
                        <a:t>Total</a:t>
                      </a:r>
                      <a:endParaRPr lang="en-US" sz="1200" dirty="0">
                        <a:latin typeface="Arial" panose="020B0604020202020204" pitchFamily="34" charset="0"/>
                        <a:cs typeface="Arial" panose="020B0604020202020204" pitchFamily="34" charset="0"/>
                      </a:endParaRPr>
                    </a:p>
                  </a:txBody>
                  <a:tcPr/>
                </a:tc>
              </a:tr>
              <a:tr h="313267">
                <a:tc>
                  <a:txBody>
                    <a:bodyPr/>
                    <a:lstStyle/>
                    <a:p>
                      <a:r>
                        <a:rPr lang="en-US" sz="1200" dirty="0" smtClean="0">
                          <a:latin typeface="Arial" panose="020B0604020202020204" pitchFamily="34" charset="0"/>
                          <a:cs typeface="Arial" panose="020B0604020202020204" pitchFamily="34" charset="0"/>
                        </a:rPr>
                        <a:t>Labor</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$100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$100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$100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$300</a:t>
                      </a:r>
                      <a:endParaRPr lang="en-US" sz="1200" dirty="0">
                        <a:latin typeface="Arial" panose="020B0604020202020204" pitchFamily="34" charset="0"/>
                        <a:cs typeface="Arial" panose="020B0604020202020204" pitchFamily="34" charset="0"/>
                      </a:endParaRPr>
                    </a:p>
                  </a:txBody>
                  <a:tcPr/>
                </a:tc>
              </a:tr>
              <a:tr h="313267">
                <a:tc>
                  <a:txBody>
                    <a:bodyPr/>
                    <a:lstStyle/>
                    <a:p>
                      <a:r>
                        <a:rPr lang="en-US" sz="1200" dirty="0" smtClean="0">
                          <a:latin typeface="Arial" panose="020B0604020202020204" pitchFamily="34" charset="0"/>
                          <a:cs typeface="Arial" panose="020B0604020202020204" pitchFamily="34" charset="0"/>
                        </a:rPr>
                        <a:t>Benefits</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$20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$20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$20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$60</a:t>
                      </a:r>
                      <a:endParaRPr lang="en-US" sz="1200" dirty="0">
                        <a:latin typeface="Arial" panose="020B0604020202020204" pitchFamily="34" charset="0"/>
                        <a:cs typeface="Arial" panose="020B0604020202020204" pitchFamily="34" charset="0"/>
                      </a:endParaRPr>
                    </a:p>
                  </a:txBody>
                  <a:tcPr/>
                </a:tc>
              </a:tr>
              <a:tr h="313267">
                <a:tc>
                  <a:txBody>
                    <a:bodyPr/>
                    <a:lstStyle/>
                    <a:p>
                      <a:r>
                        <a:rPr lang="en-US" sz="1200" dirty="0" smtClean="0">
                          <a:latin typeface="Arial" panose="020B0604020202020204" pitchFamily="34" charset="0"/>
                          <a:cs typeface="Arial" panose="020B0604020202020204" pitchFamily="34" charset="0"/>
                        </a:rPr>
                        <a:t>Other</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$80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$20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$40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$140</a:t>
                      </a:r>
                      <a:endParaRPr lang="en-US" sz="1200" dirty="0">
                        <a:latin typeface="Arial" panose="020B0604020202020204" pitchFamily="34" charset="0"/>
                        <a:cs typeface="Arial" panose="020B0604020202020204" pitchFamily="34" charset="0"/>
                      </a:endParaRPr>
                    </a:p>
                  </a:txBody>
                  <a:tcPr/>
                </a:tc>
              </a:tr>
              <a:tr h="313267">
                <a:tc>
                  <a:txBody>
                    <a:bodyPr/>
                    <a:lstStyle/>
                    <a:p>
                      <a:r>
                        <a:rPr lang="en-US" sz="1200" b="1" dirty="0" smtClean="0">
                          <a:latin typeface="Arial" panose="020B0604020202020204" pitchFamily="34" charset="0"/>
                          <a:cs typeface="Arial" panose="020B0604020202020204" pitchFamily="34" charset="0"/>
                        </a:rPr>
                        <a:t>TOTAL</a:t>
                      </a:r>
                      <a:endParaRPr lang="en-US" sz="1200" b="1"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$200</a:t>
                      </a:r>
                      <a:endParaRPr lang="en-US" sz="1200" b="1"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$140</a:t>
                      </a:r>
                      <a:endParaRPr lang="en-US" sz="1200" b="1"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$160</a:t>
                      </a:r>
                      <a:endParaRPr lang="en-US" sz="1200" b="1"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$500</a:t>
                      </a:r>
                      <a:endParaRPr lang="en-US" sz="1200" b="1" dirty="0">
                        <a:latin typeface="Arial" panose="020B0604020202020204" pitchFamily="34" charset="0"/>
                        <a:cs typeface="Arial" panose="020B0604020202020204" pitchFamily="34" charset="0"/>
                      </a:endParaRPr>
                    </a:p>
                  </a:txBody>
                  <a:tcPr/>
                </a:tc>
              </a:tr>
            </a:tbl>
          </a:graphicData>
        </a:graphic>
      </p:graphicFrame>
      <p:sp>
        <p:nvSpPr>
          <p:cNvPr id="13" name="Rectangle 12"/>
          <p:cNvSpPr/>
          <p:nvPr/>
        </p:nvSpPr>
        <p:spPr>
          <a:xfrm>
            <a:off x="4716115" y="4572000"/>
            <a:ext cx="2847254" cy="307777"/>
          </a:xfrm>
          <a:prstGeom prst="rect">
            <a:avLst/>
          </a:prstGeom>
        </p:spPr>
        <p:txBody>
          <a:bodyPr wrap="none">
            <a:spAutoFit/>
          </a:bodyPr>
          <a:lstStyle/>
          <a:p>
            <a:pPr algn="ctr" eaLnBrk="0" hangingPunct="0">
              <a:lnSpc>
                <a:spcPct val="100000"/>
              </a:lnSpc>
              <a:buClrTx/>
              <a:buSzTx/>
              <a:defRPr/>
            </a:pPr>
            <a:r>
              <a:rPr lang="en-US" sz="1400" b="1" dirty="0" smtClean="0">
                <a:solidFill>
                  <a:srgbClr val="000000"/>
                </a:solidFill>
                <a:latin typeface="Arial" panose="020B0604020202020204" pitchFamily="34" charset="0"/>
                <a:cs typeface="Arial" panose="020B0604020202020204" pitchFamily="34" charset="0"/>
              </a:rPr>
              <a:t>Budget Operating Plan (FM066)</a:t>
            </a:r>
            <a:endParaRPr lang="en-US" sz="1400" b="1" dirty="0">
              <a:solidFill>
                <a:srgbClr val="000000"/>
              </a:solidFill>
              <a:latin typeface="Arial" panose="020B0604020202020204" pitchFamily="34" charset="0"/>
              <a:cs typeface="Arial" panose="020B0604020202020204" pitchFamily="34" charset="0"/>
            </a:endParaRPr>
          </a:p>
        </p:txBody>
      </p:sp>
      <p:sp>
        <p:nvSpPr>
          <p:cNvPr id="14" name="Down Arrow 13"/>
          <p:cNvSpPr/>
          <p:nvPr/>
        </p:nvSpPr>
        <p:spPr>
          <a:xfrm>
            <a:off x="1282676" y="2273052"/>
            <a:ext cx="241300" cy="4701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p>
        </p:txBody>
      </p:sp>
      <p:sp>
        <p:nvSpPr>
          <p:cNvPr id="15" name="Down Arrow 14"/>
          <p:cNvSpPr/>
          <p:nvPr/>
        </p:nvSpPr>
        <p:spPr>
          <a:xfrm rot="14152871">
            <a:off x="2860297" y="2191293"/>
            <a:ext cx="181051" cy="10336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p>
        </p:txBody>
      </p:sp>
      <p:sp>
        <p:nvSpPr>
          <p:cNvPr id="16" name="Rectangle 5" descr="Recycled paper"/>
          <p:cNvSpPr>
            <a:spLocks noChangeArrowheads="1"/>
          </p:cNvSpPr>
          <p:nvPr/>
        </p:nvSpPr>
        <p:spPr bwMode="auto">
          <a:xfrm>
            <a:off x="280607" y="1752600"/>
            <a:ext cx="2286000" cy="457200"/>
          </a:xfrm>
          <a:prstGeom prst="rect">
            <a:avLst/>
          </a:prstGeom>
          <a:solidFill>
            <a:schemeClr val="bg1"/>
          </a:solidFill>
          <a:ln w="12700">
            <a:solidFill>
              <a:srgbClr val="002060"/>
            </a:solidFill>
            <a:miter lim="800000"/>
            <a:headEnd type="none" w="sm" len="sm"/>
            <a:tailEnd type="none" w="sm" len="sm"/>
          </a:ln>
          <a:effectLst>
            <a:outerShdw blurRad="50800" dist="38100" dir="2700000" algn="tl" rotWithShape="0">
              <a:prstClr val="black">
                <a:alpha val="40000"/>
              </a:prstClr>
            </a:outerShdw>
          </a:effectLst>
        </p:spPr>
        <p:txBody>
          <a:bodyPr wrap="none" tIns="91440" anchor="ctr"/>
          <a:lstStyle/>
          <a:p>
            <a:pPr algn="ctr" eaLnBrk="0" hangingPunct="0">
              <a:lnSpc>
                <a:spcPct val="100000"/>
              </a:lnSpc>
              <a:spcBef>
                <a:spcPct val="25000"/>
              </a:spcBef>
              <a:buClrTx/>
              <a:buSzTx/>
              <a:defRPr/>
            </a:pPr>
            <a:r>
              <a:rPr lang="en-US" sz="1200" i="1" u="sng" dirty="0" smtClean="0">
                <a:solidFill>
                  <a:srgbClr val="000000"/>
                </a:solidFill>
                <a:latin typeface="Arial" panose="020B0604020202020204" pitchFamily="34" charset="0"/>
                <a:cs typeface="Arial" panose="020B0604020202020204" pitchFamily="34" charset="0"/>
              </a:rPr>
              <a:t>ORF </a:t>
            </a:r>
            <a:r>
              <a:rPr lang="en-US" sz="1200" i="1" u="sng" dirty="0">
                <a:solidFill>
                  <a:srgbClr val="000000"/>
                </a:solidFill>
                <a:latin typeface="Arial" panose="020B0604020202020204" pitchFamily="34" charset="0"/>
                <a:cs typeface="Arial" panose="020B0604020202020204" pitchFamily="34" charset="0"/>
              </a:rPr>
              <a:t>General Operations Fund</a:t>
            </a:r>
          </a:p>
          <a:p>
            <a:pPr algn="ctr" eaLnBrk="0" hangingPunct="0">
              <a:lnSpc>
                <a:spcPct val="100000"/>
              </a:lnSpc>
              <a:spcBef>
                <a:spcPct val="5000"/>
              </a:spcBef>
              <a:buClrTx/>
              <a:buSzTx/>
              <a:defRPr/>
            </a:pPr>
            <a:r>
              <a:rPr lang="en-US" sz="1200" b="1" dirty="0" smtClean="0">
                <a:solidFill>
                  <a:srgbClr val="000000"/>
                </a:solidFill>
                <a:latin typeface="Arial" panose="020B0604020202020204" pitchFamily="34" charset="0"/>
                <a:cs typeface="Arial" panose="020B0604020202020204" pitchFamily="34" charset="0"/>
              </a:rPr>
              <a:t>$5,500</a:t>
            </a:r>
            <a:endParaRPr lang="en-US" sz="1200" b="1" dirty="0">
              <a:solidFill>
                <a:srgbClr val="000000"/>
              </a:solidFill>
              <a:latin typeface="Arial" panose="020B0604020202020204" pitchFamily="34" charset="0"/>
              <a:cs typeface="Arial" panose="020B0604020202020204" pitchFamily="34" charset="0"/>
            </a:endParaRPr>
          </a:p>
        </p:txBody>
      </p:sp>
      <p:sp>
        <p:nvSpPr>
          <p:cNvPr id="17" name="Rectangle 16"/>
          <p:cNvSpPr/>
          <p:nvPr/>
        </p:nvSpPr>
        <p:spPr>
          <a:xfrm>
            <a:off x="-25911" y="1524000"/>
            <a:ext cx="2858476" cy="307777"/>
          </a:xfrm>
          <a:prstGeom prst="rect">
            <a:avLst/>
          </a:prstGeom>
        </p:spPr>
        <p:txBody>
          <a:bodyPr wrap="none">
            <a:spAutoFit/>
          </a:bodyPr>
          <a:lstStyle/>
          <a:p>
            <a:pPr algn="ctr" eaLnBrk="0" hangingPunct="0">
              <a:lnSpc>
                <a:spcPct val="100000"/>
              </a:lnSpc>
              <a:buClrTx/>
              <a:buSzTx/>
              <a:defRPr/>
            </a:pPr>
            <a:r>
              <a:rPr lang="en-US" sz="1400" b="1" dirty="0" smtClean="0">
                <a:solidFill>
                  <a:srgbClr val="000000"/>
                </a:solidFill>
                <a:latin typeface="Arial" panose="020B0604020202020204" pitchFamily="34" charset="0"/>
                <a:cs typeface="Arial" panose="020B0604020202020204" pitchFamily="34" charset="0"/>
              </a:rPr>
              <a:t>Budgetary  Resources  (FM060)</a:t>
            </a:r>
            <a:endParaRPr lang="en-US" sz="1400" b="1" dirty="0">
              <a:solidFill>
                <a:srgbClr val="000000"/>
              </a:solidFill>
              <a:latin typeface="Arial" panose="020B0604020202020204" pitchFamily="34" charset="0"/>
              <a:cs typeface="Arial" panose="020B0604020202020204"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val="1853741234"/>
              </p:ext>
            </p:extLst>
          </p:nvPr>
        </p:nvGraphicFramePr>
        <p:xfrm>
          <a:off x="299761" y="2956560"/>
          <a:ext cx="2270014" cy="1310640"/>
        </p:xfrm>
        <a:graphic>
          <a:graphicData uri="http://schemas.openxmlformats.org/drawingml/2006/table">
            <a:tbl>
              <a:tblPr firstRow="1" bandRow="1">
                <a:tableStyleId>{5C22544A-7EE6-4342-B048-85BDC9FD1C3A}</a:tableStyleId>
              </a:tblPr>
              <a:tblGrid>
                <a:gridCol w="1135007"/>
                <a:gridCol w="1135007"/>
              </a:tblGrid>
              <a:tr h="185420">
                <a:tc>
                  <a:txBody>
                    <a:bodyPr/>
                    <a:lstStyle/>
                    <a:p>
                      <a:r>
                        <a:rPr lang="en-US" sz="1100" dirty="0" smtClean="0">
                          <a:latin typeface="Arial" panose="020B0604020202020204" pitchFamily="34" charset="0"/>
                          <a:cs typeface="Arial" panose="020B0604020202020204" pitchFamily="34" charset="0"/>
                        </a:rPr>
                        <a:t>Program</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Totals</a:t>
                      </a:r>
                      <a:endParaRPr lang="en-US" sz="1100" dirty="0">
                        <a:latin typeface="Arial" panose="020B0604020202020204" pitchFamily="34" charset="0"/>
                        <a:cs typeface="Arial" panose="020B0604020202020204" pitchFamily="34" charset="0"/>
                      </a:endParaRPr>
                    </a:p>
                  </a:txBody>
                  <a:tcPr/>
                </a:tc>
              </a:tr>
              <a:tr h="185420">
                <a:tc>
                  <a:txBody>
                    <a:bodyPr/>
                    <a:lstStyle/>
                    <a:p>
                      <a:r>
                        <a:rPr lang="en-US" sz="1200" dirty="0" smtClean="0">
                          <a:latin typeface="Arial" panose="020B0604020202020204" pitchFamily="34" charset="0"/>
                          <a:cs typeface="Arial" panose="020B0604020202020204" pitchFamily="34" charset="0"/>
                        </a:rPr>
                        <a:t>01-01-02-000</a:t>
                      </a:r>
                      <a:endParaRPr lang="en-US" sz="12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$2,000</a:t>
                      </a:r>
                      <a:endParaRPr lang="en-US" sz="1100" dirty="0">
                        <a:latin typeface="Arial" panose="020B0604020202020204" pitchFamily="34" charset="0"/>
                        <a:cs typeface="Arial" panose="020B0604020202020204" pitchFamily="34" charset="0"/>
                      </a:endParaRPr>
                    </a:p>
                  </a:txBody>
                  <a:tcPr/>
                </a:tc>
              </a:tr>
              <a:tr h="185420">
                <a:tc>
                  <a:txBody>
                    <a:bodyPr/>
                    <a:lstStyle/>
                    <a:p>
                      <a:r>
                        <a:rPr lang="en-US" sz="1100" dirty="0" smtClean="0">
                          <a:latin typeface="Arial" panose="020B0604020202020204" pitchFamily="34" charset="0"/>
                          <a:cs typeface="Arial" panose="020B0604020202020204" pitchFamily="34" charset="0"/>
                        </a:rPr>
                        <a:t>01-06-01-000</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$1,000</a:t>
                      </a:r>
                      <a:endParaRPr lang="en-US" sz="1100" dirty="0">
                        <a:latin typeface="Arial" panose="020B0604020202020204" pitchFamily="34" charset="0"/>
                        <a:cs typeface="Arial" panose="020B0604020202020204" pitchFamily="34" charset="0"/>
                      </a:endParaRPr>
                    </a:p>
                  </a:txBody>
                  <a:tcPr/>
                </a:tc>
              </a:tr>
              <a:tr h="185420">
                <a:tc>
                  <a:txBody>
                    <a:bodyPr/>
                    <a:lstStyle/>
                    <a:p>
                      <a:r>
                        <a:rPr lang="en-US" sz="1100" dirty="0" smtClean="0">
                          <a:latin typeface="Arial" panose="020B0604020202020204" pitchFamily="34" charset="0"/>
                          <a:cs typeface="Arial" panose="020B0604020202020204" pitchFamily="34" charset="0"/>
                        </a:rPr>
                        <a:t>02-20-01-001</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$2,000</a:t>
                      </a:r>
                      <a:endParaRPr lang="en-US" sz="1100" dirty="0">
                        <a:latin typeface="Arial" panose="020B0604020202020204" pitchFamily="34" charset="0"/>
                        <a:cs typeface="Arial" panose="020B0604020202020204" pitchFamily="34" charset="0"/>
                      </a:endParaRPr>
                    </a:p>
                  </a:txBody>
                  <a:tcPr/>
                </a:tc>
              </a:tr>
              <a:tr h="185420">
                <a:tc>
                  <a:txBody>
                    <a:bodyPr/>
                    <a:lstStyle/>
                    <a:p>
                      <a:r>
                        <a:rPr lang="en-US" sz="1100" b="1" dirty="0" smtClean="0">
                          <a:latin typeface="Arial" panose="020B0604020202020204" pitchFamily="34" charset="0"/>
                          <a:cs typeface="Arial" panose="020B0604020202020204" pitchFamily="34" charset="0"/>
                        </a:rPr>
                        <a:t>TOTAL</a:t>
                      </a:r>
                      <a:endParaRPr lang="en-US" sz="1100" b="1" dirty="0">
                        <a:latin typeface="Arial" panose="020B0604020202020204" pitchFamily="34" charset="0"/>
                        <a:cs typeface="Arial" panose="020B0604020202020204" pitchFamily="34" charset="0"/>
                      </a:endParaRPr>
                    </a:p>
                  </a:txBody>
                  <a:tcPr/>
                </a:tc>
                <a:tc>
                  <a:txBody>
                    <a:bodyPr/>
                    <a:lstStyle/>
                    <a:p>
                      <a:r>
                        <a:rPr lang="en-US" sz="1100" b="1" dirty="0" smtClean="0">
                          <a:latin typeface="Arial" panose="020B0604020202020204" pitchFamily="34" charset="0"/>
                          <a:cs typeface="Arial" panose="020B0604020202020204" pitchFamily="34" charset="0"/>
                        </a:rPr>
                        <a:t>$5,000</a:t>
                      </a:r>
                      <a:endParaRPr lang="en-US" sz="1100" b="1" dirty="0">
                        <a:latin typeface="Arial" panose="020B0604020202020204" pitchFamily="34" charset="0"/>
                        <a:cs typeface="Arial" panose="020B0604020202020204" pitchFamily="34" charset="0"/>
                      </a:endParaRPr>
                    </a:p>
                  </a:txBody>
                  <a:tcPr/>
                </a:tc>
              </a:tr>
            </a:tbl>
          </a:graphicData>
        </a:graphic>
      </p:graphicFrame>
      <p:sp>
        <p:nvSpPr>
          <p:cNvPr id="19" name="Rectangle 18"/>
          <p:cNvSpPr/>
          <p:nvPr/>
        </p:nvSpPr>
        <p:spPr>
          <a:xfrm>
            <a:off x="146414" y="2664023"/>
            <a:ext cx="2486322" cy="307777"/>
          </a:xfrm>
          <a:prstGeom prst="rect">
            <a:avLst/>
          </a:prstGeom>
        </p:spPr>
        <p:txBody>
          <a:bodyPr wrap="none">
            <a:spAutoFit/>
          </a:bodyPr>
          <a:lstStyle/>
          <a:p>
            <a:pPr algn="ctr" eaLnBrk="0" hangingPunct="0">
              <a:lnSpc>
                <a:spcPct val="100000"/>
              </a:lnSpc>
              <a:buClrTx/>
              <a:buSzTx/>
              <a:defRPr/>
            </a:pPr>
            <a:r>
              <a:rPr lang="en-US" sz="1400" b="1" dirty="0" smtClean="0">
                <a:solidFill>
                  <a:srgbClr val="000000"/>
                </a:solidFill>
                <a:latin typeface="Arial" panose="020B0604020202020204" pitchFamily="34" charset="0"/>
                <a:cs typeface="Arial" panose="020B0604020202020204" pitchFamily="34" charset="0"/>
              </a:rPr>
              <a:t>Program Authority (FM061)</a:t>
            </a:r>
            <a:endParaRPr lang="en-US" sz="14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6808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altLang="en-US" sz="4000" dirty="0" smtClean="0"/>
              <a:t>Funds Control</a:t>
            </a:r>
            <a:endParaRPr lang="en-US" sz="4000" dirty="0"/>
          </a:p>
        </p:txBody>
      </p:sp>
      <p:sp>
        <p:nvSpPr>
          <p:cNvPr id="7" name="Rectangle 8"/>
          <p:cNvSpPr>
            <a:spLocks noChangeArrowheads="1"/>
          </p:cNvSpPr>
          <p:nvPr/>
        </p:nvSpPr>
        <p:spPr bwMode="auto">
          <a:xfrm>
            <a:off x="0" y="3962400"/>
            <a:ext cx="1828800" cy="533400"/>
          </a:xfrm>
          <a:prstGeom prst="rect">
            <a:avLst/>
          </a:prstGeom>
          <a:noFill/>
          <a:ln w="9525">
            <a:noFill/>
            <a:miter lim="800000"/>
            <a:headEnd/>
            <a:tailEnd/>
          </a:ln>
          <a:effectLst/>
        </p:spPr>
        <p:txBody>
          <a:bodyPr lIns="92075" tIns="46038" rIns="92075" bIns="46038"/>
          <a:lstStyle/>
          <a:p>
            <a:pPr algn="ctr" defTabSz="831850" eaLnBrk="0" fontAlgn="auto" hangingPunct="0">
              <a:spcBef>
                <a:spcPct val="50000"/>
              </a:spcBef>
              <a:spcAft>
                <a:spcPts val="0"/>
              </a:spcAft>
              <a:buClr>
                <a:srgbClr val="33CC33"/>
              </a:buClr>
              <a:buSzPct val="110000"/>
              <a:buFont typeface="Symbol" pitchFamily="18" charset="2"/>
              <a:buChar char="?"/>
              <a:defRPr/>
            </a:pPr>
            <a:endParaRPr lang="en-US" sz="4400" b="1" i="1" dirty="0">
              <a:effectLst>
                <a:outerShdw blurRad="38100" dist="38100" dir="2700000" algn="tl">
                  <a:srgbClr val="C0C0C0"/>
                </a:outerShdw>
              </a:effectLst>
              <a:latin typeface="Palatino" pitchFamily="18" charset="0"/>
            </a:endParaRPr>
          </a:p>
        </p:txBody>
      </p:sp>
    </p:spTree>
    <p:extLst>
      <p:ext uri="{BB962C8B-B14F-4D97-AF65-F5344CB8AC3E}">
        <p14:creationId xmlns:p14="http://schemas.microsoft.com/office/powerpoint/2010/main" val="2010764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152400" y="76200"/>
            <a:ext cx="7848600" cy="1143000"/>
          </a:xfrm>
        </p:spPr>
        <p:txBody>
          <a:bodyPr/>
          <a:lstStyle/>
          <a:p>
            <a:r>
              <a:rPr lang="en-US" dirty="0" smtClean="0"/>
              <a:t>Funds Control</a:t>
            </a:r>
            <a:endParaRPr lang="en-US" dirty="0"/>
          </a:p>
        </p:txBody>
      </p:sp>
      <p:sp>
        <p:nvSpPr>
          <p:cNvPr id="5" name="Content Placeholder 3"/>
          <p:cNvSpPr>
            <a:spLocks noGrp="1"/>
          </p:cNvSpPr>
          <p:nvPr>
            <p:ph idx="1"/>
          </p:nvPr>
        </p:nvSpPr>
        <p:spPr>
          <a:xfrm>
            <a:off x="457200" y="1981200"/>
            <a:ext cx="8229600" cy="4267200"/>
          </a:xfrm>
        </p:spPr>
        <p:txBody>
          <a:bodyPr>
            <a:noAutofit/>
          </a:bodyPr>
          <a:lstStyle/>
          <a:p>
            <a:r>
              <a:rPr lang="en-US" dirty="0" smtClean="0"/>
              <a:t>Funds Management creates resources</a:t>
            </a:r>
          </a:p>
          <a:p>
            <a:r>
              <a:rPr lang="en-US" dirty="0" smtClean="0"/>
              <a:t>Funds Control establishes limits for use of funds</a:t>
            </a:r>
          </a:p>
          <a:p>
            <a:pPr lvl="1">
              <a:buFont typeface="Arial" panose="020B0604020202020204" pitchFamily="34" charset="0"/>
              <a:buChar char="•"/>
            </a:pPr>
            <a:r>
              <a:rPr lang="en-US" dirty="0" smtClean="0"/>
              <a:t>Established for each fund each FY</a:t>
            </a:r>
          </a:p>
          <a:p>
            <a:pPr lvl="2"/>
            <a:r>
              <a:rPr lang="en-US" dirty="0" smtClean="0"/>
              <a:t>ACCS level is used</a:t>
            </a:r>
          </a:p>
          <a:p>
            <a:r>
              <a:rPr lang="en-US" dirty="0" smtClean="0"/>
              <a:t>Funds Balance Table</a:t>
            </a:r>
          </a:p>
          <a:p>
            <a:pPr lvl="1">
              <a:buFont typeface="Arial" panose="020B0604020202020204" pitchFamily="34" charset="0"/>
              <a:buChar char="•"/>
            </a:pPr>
            <a:r>
              <a:rPr lang="en-US" dirty="0" smtClean="0"/>
              <a:t>Determines funds availability when recording commitments/obligations</a:t>
            </a:r>
            <a:endParaRPr lang="en-US" dirty="0"/>
          </a:p>
        </p:txBody>
      </p:sp>
    </p:spTree>
    <p:extLst>
      <p:ext uri="{BB962C8B-B14F-4D97-AF65-F5344CB8AC3E}">
        <p14:creationId xmlns:p14="http://schemas.microsoft.com/office/powerpoint/2010/main" val="1921862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Control</a:t>
            </a:r>
            <a:endParaRPr lang="en-US" dirty="0"/>
          </a:p>
        </p:txBody>
      </p:sp>
      <p:sp>
        <p:nvSpPr>
          <p:cNvPr id="3" name="Content Placeholder 2"/>
          <p:cNvSpPr>
            <a:spLocks noGrp="1"/>
          </p:cNvSpPr>
          <p:nvPr>
            <p:ph idx="1"/>
          </p:nvPr>
        </p:nvSpPr>
        <p:spPr>
          <a:xfrm>
            <a:off x="457200" y="1600200"/>
            <a:ext cx="8458200" cy="4525963"/>
          </a:xfrm>
        </p:spPr>
        <p:txBody>
          <a:bodyPr>
            <a:normAutofit fontScale="92500" lnSpcReduction="10000"/>
          </a:bodyPr>
          <a:lstStyle/>
          <a:p>
            <a:r>
              <a:rPr lang="en-US" altLang="en-US" sz="1900" dirty="0" smtClean="0"/>
              <a:t>Funds </a:t>
            </a:r>
            <a:r>
              <a:rPr lang="en-US" altLang="en-US" sz="1900" dirty="0"/>
              <a:t>control is set at the Allotment Level (a systematic control</a:t>
            </a:r>
            <a:r>
              <a:rPr lang="en-US" altLang="en-US" sz="1900" dirty="0" smtClean="0"/>
              <a:t>) on the FM001 Funds Management Parameter Screen</a:t>
            </a:r>
            <a:endParaRPr lang="en-US" altLang="en-US" sz="1900" dirty="0"/>
          </a:p>
          <a:p>
            <a:pPr>
              <a:spcBef>
                <a:spcPct val="75000"/>
              </a:spcBef>
            </a:pPr>
            <a:r>
              <a:rPr lang="en-US" altLang="en-US" sz="1900" dirty="0"/>
              <a:t>The system checks funds availability through various levels of the ACCS  based on the </a:t>
            </a:r>
            <a:r>
              <a:rPr lang="en-US" altLang="en-US" sz="1900" dirty="0" smtClean="0"/>
              <a:t>type of Fund</a:t>
            </a:r>
            <a:endParaRPr lang="en-US" altLang="en-US" sz="1900" dirty="0"/>
          </a:p>
          <a:p>
            <a:pPr lvl="1">
              <a:buFont typeface="Arial" panose="020B0604020202020204" pitchFamily="34" charset="0"/>
              <a:buChar char="•"/>
            </a:pPr>
            <a:endParaRPr lang="en-US" altLang="en-US" sz="2000" b="1" i="1" dirty="0" smtClean="0"/>
          </a:p>
          <a:p>
            <a:pPr lvl="1">
              <a:buFont typeface="Arial" panose="020B0604020202020204" pitchFamily="34" charset="0"/>
              <a:buChar char="•"/>
            </a:pPr>
            <a:r>
              <a:rPr lang="en-US" altLang="en-US" sz="1800" b="1" dirty="0" smtClean="0"/>
              <a:t>Non-Reimbursable</a:t>
            </a:r>
            <a:r>
              <a:rPr lang="en-US" altLang="en-US" sz="1800" b="1" dirty="0"/>
              <a:t>: </a:t>
            </a:r>
            <a:r>
              <a:rPr lang="en-US" altLang="en-US" sz="1800" dirty="0"/>
              <a:t>(FM063)</a:t>
            </a:r>
            <a:r>
              <a:rPr lang="en-US" altLang="en-US" sz="1900" dirty="0"/>
              <a:t>	</a:t>
            </a:r>
            <a:endParaRPr lang="en-US" altLang="en-US" sz="1900" b="1" dirty="0" smtClean="0"/>
          </a:p>
          <a:p>
            <a:pPr lvl="2"/>
            <a:r>
              <a:rPr lang="en-US" altLang="en-US" sz="1600" dirty="0" smtClean="0"/>
              <a:t>Fund</a:t>
            </a:r>
            <a:r>
              <a:rPr lang="en-US" altLang="en-US" sz="1600" dirty="0"/>
              <a:t>, Line Office (Org1), FMC (Org2), </a:t>
            </a:r>
            <a:r>
              <a:rPr lang="en-US" altLang="en-US" sz="1600" dirty="0" smtClean="0"/>
              <a:t>Budget Activity </a:t>
            </a:r>
            <a:r>
              <a:rPr lang="en-US" altLang="en-US" sz="1600" dirty="0"/>
              <a:t>(P1), Sub-Activity (P2), Line Item (P3</a:t>
            </a:r>
            <a:r>
              <a:rPr lang="en-US" altLang="en-US" sz="1600" dirty="0" smtClean="0"/>
              <a:t>), and </a:t>
            </a:r>
            <a:r>
              <a:rPr lang="en-US" altLang="en-US" sz="1600" dirty="0"/>
              <a:t>PPA (P4)</a:t>
            </a:r>
          </a:p>
          <a:p>
            <a:pPr lvl="1">
              <a:buFont typeface="Arial" panose="020B0604020202020204" pitchFamily="34" charset="0"/>
              <a:buChar char="•"/>
            </a:pPr>
            <a:endParaRPr lang="en-US" altLang="en-US" sz="1900" b="1" dirty="0" smtClean="0"/>
          </a:p>
          <a:p>
            <a:pPr lvl="1">
              <a:buFont typeface="Arial" panose="020B0604020202020204" pitchFamily="34" charset="0"/>
              <a:buChar char="•"/>
            </a:pPr>
            <a:r>
              <a:rPr lang="en-US" altLang="en-US" sz="1900" b="1" dirty="0" smtClean="0"/>
              <a:t>Reimbursable</a:t>
            </a:r>
            <a:r>
              <a:rPr lang="en-US" altLang="en-US" sz="1900" b="1" dirty="0"/>
              <a:t>:</a:t>
            </a:r>
            <a:r>
              <a:rPr lang="en-US" altLang="en-US" sz="1900" dirty="0"/>
              <a:t> </a:t>
            </a:r>
            <a:r>
              <a:rPr lang="en-US" altLang="en-US" sz="1900" dirty="0" smtClean="0"/>
              <a:t>(FM063)</a:t>
            </a:r>
            <a:r>
              <a:rPr lang="en-US" altLang="en-US" sz="1900" dirty="0"/>
              <a:t>	   </a:t>
            </a:r>
            <a:r>
              <a:rPr lang="en-US" altLang="en-US" sz="1900" dirty="0" smtClean="0"/>
              <a:t>  </a:t>
            </a:r>
          </a:p>
          <a:p>
            <a:pPr lvl="2"/>
            <a:r>
              <a:rPr lang="en-US" altLang="en-US" sz="1600" dirty="0" smtClean="0"/>
              <a:t>Fund</a:t>
            </a:r>
            <a:r>
              <a:rPr lang="en-US" altLang="en-US" sz="1600" dirty="0"/>
              <a:t>, Line Office (Org1), FMC (Org 2), </a:t>
            </a:r>
            <a:r>
              <a:rPr lang="en-US" altLang="en-US" sz="1600" dirty="0" smtClean="0"/>
              <a:t>Budget Activity </a:t>
            </a:r>
            <a:r>
              <a:rPr lang="en-US" altLang="en-US" sz="1600" dirty="0"/>
              <a:t>(P1), Sub-Activity (P2), Line Item (P3),  </a:t>
            </a:r>
            <a:r>
              <a:rPr lang="en-US" altLang="en-US" sz="1600" dirty="0" smtClean="0"/>
              <a:t>PPA(P4</a:t>
            </a:r>
            <a:r>
              <a:rPr lang="en-US" altLang="en-US" sz="1600" dirty="0"/>
              <a:t>), and Project Code</a:t>
            </a:r>
          </a:p>
          <a:p>
            <a:endParaRPr lang="en-US" altLang="en-US" sz="2200" dirty="0" smtClean="0"/>
          </a:p>
          <a:p>
            <a:r>
              <a:rPr lang="en-US" altLang="en-US" sz="2200" dirty="0" smtClean="0"/>
              <a:t>Funds Control compares total obligations to funds </a:t>
            </a:r>
            <a:r>
              <a:rPr lang="en-US" altLang="en-US" sz="2200" dirty="0"/>
              <a:t>available</a:t>
            </a:r>
            <a:r>
              <a:rPr lang="en-US" altLang="en-US" sz="2200" dirty="0" smtClean="0"/>
              <a:t>. </a:t>
            </a:r>
          </a:p>
          <a:p>
            <a:pPr lvl="2"/>
            <a:r>
              <a:rPr lang="en-US" altLang="en-US" sz="1700" dirty="0" smtClean="0"/>
              <a:t>Allotment minus Obligations = funds available</a:t>
            </a:r>
            <a:endParaRPr lang="en-US" altLang="en-US" sz="1700" dirty="0"/>
          </a:p>
          <a:p>
            <a:endParaRPr lang="en-US" dirty="0"/>
          </a:p>
        </p:txBody>
      </p:sp>
    </p:spTree>
    <p:extLst>
      <p:ext uri="{BB962C8B-B14F-4D97-AF65-F5344CB8AC3E}">
        <p14:creationId xmlns:p14="http://schemas.microsoft.com/office/powerpoint/2010/main" val="23602700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76200"/>
            <a:ext cx="7848600" cy="1143000"/>
          </a:xfrm>
        </p:spPr>
        <p:txBody>
          <a:bodyPr>
            <a:normAutofit fontScale="90000"/>
          </a:bodyPr>
          <a:lstStyle/>
          <a:p>
            <a:r>
              <a:rPr lang="en-US" dirty="0" smtClean="0"/>
              <a:t>Funds Control – Allotments Example #1</a:t>
            </a:r>
            <a:endParaRPr lang="en-US" dirty="0"/>
          </a:p>
        </p:txBody>
      </p:sp>
      <p:sp>
        <p:nvSpPr>
          <p:cNvPr id="5" name="Content Placeholder 2"/>
          <p:cNvSpPr>
            <a:spLocks noGrp="1"/>
          </p:cNvSpPr>
          <p:nvPr>
            <p:ph idx="1"/>
          </p:nvPr>
        </p:nvSpPr>
        <p:spPr>
          <a:xfrm>
            <a:off x="457200" y="4160837"/>
            <a:ext cx="8229600" cy="2087563"/>
          </a:xfrm>
        </p:spPr>
        <p:txBody>
          <a:bodyPr/>
          <a:lstStyle/>
          <a:p>
            <a:pPr defTabSz="831850" eaLnBrk="0" hangingPunct="0">
              <a:spcBef>
                <a:spcPct val="50000"/>
              </a:spcBef>
              <a:buClr>
                <a:schemeClr val="tx1"/>
              </a:buClr>
              <a:buSzPct val="110000"/>
              <a:buFont typeface="Wingdings" pitchFamily="2" charset="2"/>
              <a:buChar char="§"/>
              <a:defRPr/>
            </a:pPr>
            <a:r>
              <a:rPr lang="en-US" sz="2000" dirty="0" smtClean="0">
                <a:latin typeface="Arial" charset="0"/>
              </a:rPr>
              <a:t>FMC 20-10 attempts to process a $10,000 Purchase Order for Program 04-04-01-016 </a:t>
            </a:r>
          </a:p>
          <a:p>
            <a:pPr lvl="1" defTabSz="831850" eaLnBrk="0" hangingPunct="0">
              <a:spcBef>
                <a:spcPct val="25000"/>
              </a:spcBef>
              <a:buClr>
                <a:schemeClr val="tx1"/>
              </a:buClr>
              <a:buSzPct val="110000"/>
              <a:buFont typeface="Arial Unicode MS" pitchFamily="34" charset="-128"/>
              <a:buChar char="»"/>
              <a:defRPr/>
            </a:pPr>
            <a:r>
              <a:rPr lang="en-US" sz="2000" dirty="0" smtClean="0">
                <a:latin typeface="Arial" charset="0"/>
              </a:rPr>
              <a:t>Transaction will be accepted by the system</a:t>
            </a:r>
          </a:p>
          <a:p>
            <a:pPr lvl="2" defTabSz="831850" eaLnBrk="0" hangingPunct="0">
              <a:spcBef>
                <a:spcPct val="25000"/>
              </a:spcBef>
              <a:buClr>
                <a:schemeClr val="tx2"/>
              </a:buClr>
              <a:buSzPct val="90000"/>
              <a:buFont typeface="Wingdings" pitchFamily="2" charset="2"/>
              <a:buChar char="Ø"/>
              <a:defRPr/>
            </a:pPr>
            <a:r>
              <a:rPr lang="en-US" sz="2000" dirty="0" smtClean="0">
                <a:solidFill>
                  <a:schemeClr val="tx2"/>
                </a:solidFill>
                <a:latin typeface="Arial" charset="0"/>
              </a:rPr>
              <a:t>FMC 20-10 allotment for Program 04-04-01-016 is $10,000</a:t>
            </a:r>
          </a:p>
          <a:p>
            <a:pPr lvl="2" defTabSz="831850" eaLnBrk="0" hangingPunct="0">
              <a:spcBef>
                <a:spcPct val="25000"/>
              </a:spcBef>
              <a:buClr>
                <a:schemeClr val="tx2"/>
              </a:buClr>
              <a:buSzPct val="90000"/>
              <a:buFont typeface="Wingdings" pitchFamily="2" charset="2"/>
              <a:buChar char="Ø"/>
              <a:defRPr/>
            </a:pPr>
            <a:r>
              <a:rPr lang="en-US" sz="2000" dirty="0" smtClean="0">
                <a:solidFill>
                  <a:schemeClr val="tx2"/>
                </a:solidFill>
                <a:latin typeface="Arial" charset="0"/>
              </a:rPr>
              <a:t>Obligation is within the FMC allotment</a:t>
            </a:r>
            <a:endParaRPr lang="en-US" dirty="0"/>
          </a:p>
        </p:txBody>
      </p:sp>
      <p:graphicFrame>
        <p:nvGraphicFramePr>
          <p:cNvPr id="6" name="Group 98"/>
          <p:cNvGraphicFramePr>
            <a:graphicFrameLocks/>
          </p:cNvGraphicFramePr>
          <p:nvPr>
            <p:extLst>
              <p:ext uri="{D42A27DB-BD31-4B8C-83A1-F6EECF244321}">
                <p14:modId xmlns:p14="http://schemas.microsoft.com/office/powerpoint/2010/main" val="665189508"/>
              </p:ext>
            </p:extLst>
          </p:nvPr>
        </p:nvGraphicFramePr>
        <p:xfrm>
          <a:off x="457200" y="1647498"/>
          <a:ext cx="8229600" cy="2141538"/>
        </p:xfrm>
        <a:graphic>
          <a:graphicData uri="http://schemas.openxmlformats.org/drawingml/2006/table">
            <a:tbl>
              <a:tblPr/>
              <a:tblGrid>
                <a:gridCol w="793750"/>
                <a:gridCol w="2065338"/>
                <a:gridCol w="1831975"/>
                <a:gridCol w="2057400"/>
                <a:gridCol w="1481137"/>
              </a:tblGrid>
              <a:tr h="241300">
                <a:tc rowSpan="2">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1" u="none" strike="noStrike" cap="none" normalizeH="0" baseline="0" dirty="0" smtClean="0">
                          <a:ln>
                            <a:noFill/>
                          </a:ln>
                          <a:solidFill>
                            <a:srgbClr val="000000"/>
                          </a:solidFill>
                          <a:effectLst/>
                          <a:latin typeface="Arial" charset="0"/>
                        </a:rPr>
                        <a:t>FMC</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rowSpan="2">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1" u="none" strike="noStrike" cap="none" normalizeH="0" baseline="0" dirty="0" smtClean="0">
                          <a:ln>
                            <a:noFill/>
                          </a:ln>
                          <a:solidFill>
                            <a:srgbClr val="000000"/>
                          </a:solidFill>
                          <a:effectLst/>
                          <a:latin typeface="Arial" charset="0"/>
                        </a:rPr>
                        <a:t>Fund / Program</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gridSpan="2">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1" u="none" strike="noStrike" cap="none" normalizeH="0" baseline="0" dirty="0" smtClean="0">
                          <a:ln>
                            <a:noFill/>
                          </a:ln>
                          <a:solidFill>
                            <a:srgbClr val="000000"/>
                          </a:solidFill>
                          <a:effectLst/>
                          <a:latin typeface="Arial" charset="0"/>
                        </a:rPr>
                        <a:t>1</a:t>
                      </a:r>
                      <a:r>
                        <a:rPr kumimoji="0" lang="en-US" sz="1200" b="1" i="1" u="none" strike="noStrike" cap="none" normalizeH="0" baseline="30000" dirty="0" smtClean="0">
                          <a:ln>
                            <a:noFill/>
                          </a:ln>
                          <a:solidFill>
                            <a:srgbClr val="000000"/>
                          </a:solidFill>
                          <a:effectLst/>
                          <a:latin typeface="Arial" charset="0"/>
                        </a:rPr>
                        <a:t>st</a:t>
                      </a:r>
                      <a:r>
                        <a:rPr kumimoji="0" lang="en-US" sz="1200" b="1" i="1" u="none" strike="noStrike" cap="none" normalizeH="0" baseline="0" dirty="0" smtClean="0">
                          <a:ln>
                            <a:noFill/>
                          </a:ln>
                          <a:solidFill>
                            <a:srgbClr val="000000"/>
                          </a:solidFill>
                          <a:effectLst/>
                          <a:latin typeface="Arial" charset="0"/>
                        </a:rPr>
                        <a:t> Quarter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n-US"/>
                    </a:p>
                  </a:txBody>
                  <a:tcPr/>
                </a:tc>
                <a:tc rowSpan="2">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1" u="none" strike="noStrike" cap="none" normalizeH="0" baseline="0" smtClean="0">
                          <a:ln>
                            <a:noFill/>
                          </a:ln>
                          <a:solidFill>
                            <a:srgbClr val="000000"/>
                          </a:solidFill>
                          <a:effectLst/>
                          <a:latin typeface="Arial" charset="0"/>
                        </a:rPr>
                        <a:t>Purchase Order</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412750">
                <a:tc vMerge="1">
                  <a:txBody>
                    <a:bodyPr/>
                    <a:lstStyle/>
                    <a:p>
                      <a:endParaRPr lang="en-US"/>
                    </a:p>
                  </a:txBody>
                  <a:tcPr/>
                </a:tc>
                <a:tc vMerge="1">
                  <a:txBody>
                    <a:bodyPr/>
                    <a:lstStyle/>
                    <a:p>
                      <a:endParaRPr lang="en-US"/>
                    </a:p>
                  </a:txBody>
                  <a:tcPr/>
                </a:tc>
                <a:tc>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1" u="none" strike="noStrike" cap="none" normalizeH="0" baseline="0" smtClean="0">
                          <a:ln>
                            <a:noFill/>
                          </a:ln>
                          <a:solidFill>
                            <a:srgbClr val="000000"/>
                          </a:solidFill>
                          <a:effectLst/>
                          <a:latin typeface="Arial" charset="0"/>
                        </a:rPr>
                        <a:t>Allotment by </a:t>
                      </a:r>
                    </a:p>
                    <a:p>
                      <a:pPr marL="0" marR="0" lvl="0" indent="0" algn="ctr" defTabSz="831850" rtl="0" eaLnBrk="1" fontAlgn="base" latinLnBrk="0" hangingPunct="1">
                        <a:lnSpc>
                          <a:spcPct val="100000"/>
                        </a:lnSpc>
                        <a:spcBef>
                          <a:spcPct val="0"/>
                        </a:spcBef>
                        <a:spcAft>
                          <a:spcPct val="0"/>
                        </a:spcAft>
                        <a:buClr>
                          <a:srgbClr val="003366"/>
                        </a:buClr>
                        <a:buSzPct val="130000"/>
                        <a:buFontTx/>
                        <a:buNone/>
                        <a:tabLst/>
                      </a:pPr>
                      <a:r>
                        <a:rPr kumimoji="0" lang="en-US" sz="1200" b="1" i="1" u="none" strike="noStrike" cap="none" normalizeH="0" baseline="0" smtClean="0">
                          <a:ln>
                            <a:noFill/>
                          </a:ln>
                          <a:solidFill>
                            <a:srgbClr val="000000"/>
                          </a:solidFill>
                          <a:effectLst/>
                          <a:latin typeface="Arial" charset="0"/>
                        </a:rPr>
                        <a:t>FMC &amp; Program</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1" u="none" strike="noStrike" cap="none" normalizeH="0" baseline="0" dirty="0" smtClean="0">
                          <a:ln>
                            <a:noFill/>
                          </a:ln>
                          <a:solidFill>
                            <a:srgbClr val="000000"/>
                          </a:solidFill>
                          <a:effectLst/>
                          <a:latin typeface="Arial" charset="0"/>
                        </a:rPr>
                        <a:t>Budget Operating Plan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vMerge="1">
                  <a:txBody>
                    <a:bodyPr/>
                    <a:lstStyle/>
                    <a:p>
                      <a:endParaRPr lang="en-US"/>
                    </a:p>
                  </a:txBody>
                  <a:tcPr/>
                </a:tc>
              </a:tr>
              <a:tr h="327025">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20-10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0001  04-04-01-005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5,000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4,000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endParaRPr kumimoji="0" lang="en-US" sz="1400" b="1"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9725">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FF"/>
                          </a:solidFill>
                          <a:effectLst/>
                          <a:latin typeface="Arial" charset="0"/>
                        </a:rPr>
                        <a:t>20-10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FF"/>
                          </a:solidFill>
                          <a:effectLst/>
                          <a:latin typeface="Arial" charset="0"/>
                        </a:rPr>
                        <a:t>0001  04-04-01-016</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1" u="none" strike="noStrike" cap="none" normalizeH="0" baseline="0" dirty="0" smtClean="0">
                          <a:ln>
                            <a:noFill/>
                          </a:ln>
                          <a:solidFill>
                            <a:srgbClr val="0000FF"/>
                          </a:solidFill>
                          <a:effectLst/>
                          <a:latin typeface="Arial" charset="0"/>
                        </a:rPr>
                        <a:t>10,000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5,000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75000"/>
                        <a:buFont typeface="Wingdings 2" pitchFamily="18" charset="2"/>
                        <a:buNone/>
                        <a:tabLst/>
                      </a:pPr>
                      <a:r>
                        <a:rPr kumimoji="0" lang="en-US" sz="1400" b="1" i="0" u="none" strike="noStrike" cap="none" normalizeH="0" baseline="0" dirty="0" smtClean="0">
                          <a:ln>
                            <a:noFill/>
                          </a:ln>
                          <a:solidFill>
                            <a:srgbClr val="0000FF"/>
                          </a:solidFill>
                          <a:effectLst/>
                          <a:latin typeface="Arial" charset="0"/>
                        </a:rPr>
                        <a:t>10,000 </a:t>
                      </a:r>
                      <a:r>
                        <a:rPr kumimoji="0" lang="en-US" sz="2100" b="1" i="0" u="none" strike="noStrike" cap="none" normalizeH="0" baseline="0" dirty="0" smtClean="0">
                          <a:ln>
                            <a:noFill/>
                          </a:ln>
                          <a:solidFill>
                            <a:schemeClr val="hlink"/>
                          </a:solidFill>
                          <a:effectLst/>
                          <a:latin typeface="Arial" charset="0"/>
                          <a:sym typeface="Wingdings 2" pitchFamily="18" charset="2"/>
                        </a:rPr>
                        <a:t></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6713">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20-20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0001  04-04-01-005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2,000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2,000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endParaRPr kumimoji="0" lang="en-US" sz="1400" b="1"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93688">
                <a:tc gridSpan="2">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1" u="none" strike="noStrike" cap="none" normalizeH="0" baseline="0" smtClean="0">
                          <a:ln>
                            <a:noFill/>
                          </a:ln>
                          <a:solidFill>
                            <a:srgbClr val="000000"/>
                          </a:solidFill>
                          <a:effectLst/>
                          <a:latin typeface="Arial" charset="0"/>
                        </a:rPr>
                        <a:t>Total</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n-US"/>
                    </a:p>
                  </a:txBody>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17,000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12,000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endParaRPr kumimoji="0" lang="en-US" sz="1400" b="1"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383865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76200"/>
            <a:ext cx="7848600" cy="1143000"/>
          </a:xfrm>
        </p:spPr>
        <p:txBody>
          <a:bodyPr>
            <a:normAutofit fontScale="90000"/>
          </a:bodyPr>
          <a:lstStyle/>
          <a:p>
            <a:r>
              <a:rPr lang="en-US" dirty="0" smtClean="0"/>
              <a:t>Funds Control – Allotments Example #1a</a:t>
            </a:r>
            <a:endParaRPr lang="en-US" dirty="0"/>
          </a:p>
        </p:txBody>
      </p:sp>
      <p:sp>
        <p:nvSpPr>
          <p:cNvPr id="5" name="Content Placeholder 2"/>
          <p:cNvSpPr>
            <a:spLocks noGrp="1"/>
          </p:cNvSpPr>
          <p:nvPr>
            <p:ph idx="1"/>
          </p:nvPr>
        </p:nvSpPr>
        <p:spPr>
          <a:xfrm>
            <a:off x="457200" y="4160837"/>
            <a:ext cx="8229600" cy="2087563"/>
          </a:xfrm>
        </p:spPr>
        <p:txBody>
          <a:bodyPr/>
          <a:lstStyle/>
          <a:p>
            <a:pPr defTabSz="831850" eaLnBrk="0" hangingPunct="0">
              <a:spcBef>
                <a:spcPct val="50000"/>
              </a:spcBef>
              <a:buClr>
                <a:schemeClr val="tx1"/>
              </a:buClr>
              <a:buSzPct val="110000"/>
              <a:buFont typeface="Wingdings" pitchFamily="2" charset="2"/>
              <a:buChar char="§"/>
              <a:defRPr/>
            </a:pPr>
            <a:r>
              <a:rPr lang="en-US" sz="2000" dirty="0" smtClean="0">
                <a:latin typeface="Arial" charset="0"/>
              </a:rPr>
              <a:t>FMC 20-10 attempts to process a $10,001 Purchase Order for Program 04-04-01-016 </a:t>
            </a:r>
          </a:p>
          <a:p>
            <a:pPr lvl="1" defTabSz="831850" eaLnBrk="0" hangingPunct="0">
              <a:spcBef>
                <a:spcPct val="25000"/>
              </a:spcBef>
              <a:buClr>
                <a:schemeClr val="tx1"/>
              </a:buClr>
              <a:buSzPct val="110000"/>
              <a:buFont typeface="Arial Unicode MS" pitchFamily="34" charset="-128"/>
              <a:buChar char="»"/>
              <a:defRPr/>
            </a:pPr>
            <a:r>
              <a:rPr lang="en-US" sz="2000" dirty="0" smtClean="0">
                <a:latin typeface="Arial" charset="0"/>
              </a:rPr>
              <a:t>Transaction will </a:t>
            </a:r>
            <a:r>
              <a:rPr lang="en-US" sz="2000" u="sng" dirty="0" smtClean="0">
                <a:latin typeface="Arial" charset="0"/>
              </a:rPr>
              <a:t>not</a:t>
            </a:r>
            <a:r>
              <a:rPr lang="en-US" sz="2000" dirty="0" smtClean="0">
                <a:latin typeface="Arial" charset="0"/>
              </a:rPr>
              <a:t> be accepted by the system</a:t>
            </a:r>
          </a:p>
          <a:p>
            <a:pPr lvl="2" defTabSz="831850" eaLnBrk="0" hangingPunct="0">
              <a:spcBef>
                <a:spcPct val="25000"/>
              </a:spcBef>
              <a:buClr>
                <a:schemeClr val="tx2"/>
              </a:buClr>
              <a:buSzPct val="90000"/>
              <a:buFont typeface="Wingdings" pitchFamily="2" charset="2"/>
              <a:buChar char="Ø"/>
              <a:defRPr/>
            </a:pPr>
            <a:r>
              <a:rPr lang="en-US" sz="2000" dirty="0" smtClean="0">
                <a:solidFill>
                  <a:schemeClr val="tx2"/>
                </a:solidFill>
                <a:latin typeface="Arial" charset="0"/>
              </a:rPr>
              <a:t>FMC 20-10 allotment for Program 04-04-01-016 is $10,000</a:t>
            </a:r>
          </a:p>
          <a:p>
            <a:pPr lvl="2" defTabSz="831850" eaLnBrk="0" hangingPunct="0">
              <a:spcBef>
                <a:spcPct val="25000"/>
              </a:spcBef>
              <a:buClr>
                <a:schemeClr val="tx2"/>
              </a:buClr>
              <a:buSzPct val="90000"/>
              <a:buFont typeface="Wingdings" pitchFamily="2" charset="2"/>
              <a:buChar char="Ø"/>
              <a:defRPr/>
            </a:pPr>
            <a:r>
              <a:rPr lang="en-US" sz="2000" dirty="0" smtClean="0">
                <a:solidFill>
                  <a:schemeClr val="tx2"/>
                </a:solidFill>
                <a:latin typeface="Arial" charset="0"/>
              </a:rPr>
              <a:t>Obligation exceeds the FMC allotment for this program</a:t>
            </a:r>
            <a:endParaRPr lang="en-US" sz="2000" dirty="0">
              <a:solidFill>
                <a:schemeClr val="tx2"/>
              </a:solidFill>
              <a:latin typeface="Arial" charset="0"/>
            </a:endParaRPr>
          </a:p>
        </p:txBody>
      </p:sp>
      <p:graphicFrame>
        <p:nvGraphicFramePr>
          <p:cNvPr id="6" name="Group 98"/>
          <p:cNvGraphicFramePr>
            <a:graphicFrameLocks/>
          </p:cNvGraphicFramePr>
          <p:nvPr>
            <p:extLst>
              <p:ext uri="{D42A27DB-BD31-4B8C-83A1-F6EECF244321}">
                <p14:modId xmlns:p14="http://schemas.microsoft.com/office/powerpoint/2010/main" val="3635852839"/>
              </p:ext>
            </p:extLst>
          </p:nvPr>
        </p:nvGraphicFramePr>
        <p:xfrm>
          <a:off x="457200" y="1647498"/>
          <a:ext cx="8229600" cy="2141538"/>
        </p:xfrm>
        <a:graphic>
          <a:graphicData uri="http://schemas.openxmlformats.org/drawingml/2006/table">
            <a:tbl>
              <a:tblPr/>
              <a:tblGrid>
                <a:gridCol w="793750"/>
                <a:gridCol w="2065338"/>
                <a:gridCol w="1831975"/>
                <a:gridCol w="2057400"/>
                <a:gridCol w="1481137"/>
              </a:tblGrid>
              <a:tr h="241300">
                <a:tc rowSpan="2">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1" u="none" strike="noStrike" cap="none" normalizeH="0" baseline="0" dirty="0" smtClean="0">
                          <a:ln>
                            <a:noFill/>
                          </a:ln>
                          <a:solidFill>
                            <a:srgbClr val="000000"/>
                          </a:solidFill>
                          <a:effectLst/>
                          <a:latin typeface="Arial" charset="0"/>
                        </a:rPr>
                        <a:t>FMC</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rowSpan="2">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1" u="none" strike="noStrike" cap="none" normalizeH="0" baseline="0" dirty="0" smtClean="0">
                          <a:ln>
                            <a:noFill/>
                          </a:ln>
                          <a:solidFill>
                            <a:srgbClr val="000000"/>
                          </a:solidFill>
                          <a:effectLst/>
                          <a:latin typeface="Arial" charset="0"/>
                        </a:rPr>
                        <a:t>Fund / Program</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gridSpan="2">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1" u="none" strike="noStrike" cap="none" normalizeH="0" baseline="0" dirty="0" smtClean="0">
                          <a:ln>
                            <a:noFill/>
                          </a:ln>
                          <a:solidFill>
                            <a:srgbClr val="000000"/>
                          </a:solidFill>
                          <a:effectLst/>
                          <a:latin typeface="Arial" charset="0"/>
                        </a:rPr>
                        <a:t>1</a:t>
                      </a:r>
                      <a:r>
                        <a:rPr kumimoji="0" lang="en-US" sz="1200" b="1" i="1" u="none" strike="noStrike" cap="none" normalizeH="0" baseline="30000" dirty="0" smtClean="0">
                          <a:ln>
                            <a:noFill/>
                          </a:ln>
                          <a:solidFill>
                            <a:srgbClr val="000000"/>
                          </a:solidFill>
                          <a:effectLst/>
                          <a:latin typeface="Arial" charset="0"/>
                        </a:rPr>
                        <a:t>st</a:t>
                      </a:r>
                      <a:r>
                        <a:rPr kumimoji="0" lang="en-US" sz="1200" b="1" i="1" u="none" strike="noStrike" cap="none" normalizeH="0" baseline="0" dirty="0" smtClean="0">
                          <a:ln>
                            <a:noFill/>
                          </a:ln>
                          <a:solidFill>
                            <a:srgbClr val="000000"/>
                          </a:solidFill>
                          <a:effectLst/>
                          <a:latin typeface="Arial" charset="0"/>
                        </a:rPr>
                        <a:t> Quarter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n-US"/>
                    </a:p>
                  </a:txBody>
                  <a:tcPr/>
                </a:tc>
                <a:tc rowSpan="2">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1" u="none" strike="noStrike" cap="none" normalizeH="0" baseline="0" smtClean="0">
                          <a:ln>
                            <a:noFill/>
                          </a:ln>
                          <a:solidFill>
                            <a:srgbClr val="000000"/>
                          </a:solidFill>
                          <a:effectLst/>
                          <a:latin typeface="Arial" charset="0"/>
                        </a:rPr>
                        <a:t>Purchase Order</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412750">
                <a:tc vMerge="1">
                  <a:txBody>
                    <a:bodyPr/>
                    <a:lstStyle/>
                    <a:p>
                      <a:endParaRPr lang="en-US"/>
                    </a:p>
                  </a:txBody>
                  <a:tcPr/>
                </a:tc>
                <a:tc vMerge="1">
                  <a:txBody>
                    <a:bodyPr/>
                    <a:lstStyle/>
                    <a:p>
                      <a:endParaRPr lang="en-US"/>
                    </a:p>
                  </a:txBody>
                  <a:tcPr/>
                </a:tc>
                <a:tc>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1" u="none" strike="noStrike" cap="none" normalizeH="0" baseline="0" smtClean="0">
                          <a:ln>
                            <a:noFill/>
                          </a:ln>
                          <a:solidFill>
                            <a:srgbClr val="000000"/>
                          </a:solidFill>
                          <a:effectLst/>
                          <a:latin typeface="Arial" charset="0"/>
                        </a:rPr>
                        <a:t>Allotment by </a:t>
                      </a:r>
                    </a:p>
                    <a:p>
                      <a:pPr marL="0" marR="0" lvl="0" indent="0" algn="ctr" defTabSz="831850" rtl="0" eaLnBrk="1" fontAlgn="base" latinLnBrk="0" hangingPunct="1">
                        <a:lnSpc>
                          <a:spcPct val="100000"/>
                        </a:lnSpc>
                        <a:spcBef>
                          <a:spcPct val="0"/>
                        </a:spcBef>
                        <a:spcAft>
                          <a:spcPct val="0"/>
                        </a:spcAft>
                        <a:buClr>
                          <a:srgbClr val="003366"/>
                        </a:buClr>
                        <a:buSzPct val="130000"/>
                        <a:buFontTx/>
                        <a:buNone/>
                        <a:tabLst/>
                      </a:pPr>
                      <a:r>
                        <a:rPr kumimoji="0" lang="en-US" sz="1200" b="1" i="1" u="none" strike="noStrike" cap="none" normalizeH="0" baseline="0" smtClean="0">
                          <a:ln>
                            <a:noFill/>
                          </a:ln>
                          <a:solidFill>
                            <a:srgbClr val="000000"/>
                          </a:solidFill>
                          <a:effectLst/>
                          <a:latin typeface="Arial" charset="0"/>
                        </a:rPr>
                        <a:t>FMC &amp; Program</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1" u="none" strike="noStrike" cap="none" normalizeH="0" baseline="0" smtClean="0">
                          <a:ln>
                            <a:noFill/>
                          </a:ln>
                          <a:solidFill>
                            <a:srgbClr val="000000"/>
                          </a:solidFill>
                          <a:effectLst/>
                          <a:latin typeface="Arial" charset="0"/>
                        </a:rPr>
                        <a:t>Budget Operating Plan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vMerge="1">
                  <a:txBody>
                    <a:bodyPr/>
                    <a:lstStyle/>
                    <a:p>
                      <a:endParaRPr lang="en-US"/>
                    </a:p>
                  </a:txBody>
                  <a:tcPr/>
                </a:tc>
              </a:tr>
              <a:tr h="327025">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20-10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0001  04-04-01-005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5,000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4,000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endParaRPr kumimoji="0" lang="en-US" sz="1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9725">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FF"/>
                          </a:solidFill>
                          <a:effectLst/>
                          <a:latin typeface="Arial" charset="0"/>
                        </a:rPr>
                        <a:t>20-10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FF"/>
                          </a:solidFill>
                          <a:effectLst/>
                          <a:latin typeface="Arial" charset="0"/>
                        </a:rPr>
                        <a:t>0001  04-04-01-016</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1" u="none" strike="noStrike" cap="none" normalizeH="0" baseline="0" dirty="0" smtClean="0">
                          <a:ln>
                            <a:noFill/>
                          </a:ln>
                          <a:solidFill>
                            <a:srgbClr val="0000FF"/>
                          </a:solidFill>
                          <a:effectLst/>
                          <a:latin typeface="Arial" charset="0"/>
                        </a:rPr>
                        <a:t>10,000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5,000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75000"/>
                        <a:buFont typeface="Wingdings 2" pitchFamily="18" charset="2"/>
                        <a:buNone/>
                        <a:tabLst/>
                        <a:defRPr/>
                      </a:pPr>
                      <a:r>
                        <a:rPr kumimoji="0" lang="en-US" sz="1400" b="1" i="0" u="none" strike="noStrike" cap="none" normalizeH="0" baseline="0" dirty="0" smtClean="0">
                          <a:ln>
                            <a:noFill/>
                          </a:ln>
                          <a:solidFill>
                            <a:srgbClr val="0000FF"/>
                          </a:solidFill>
                          <a:effectLst/>
                          <a:latin typeface="Arial" charset="0"/>
                        </a:rPr>
                        <a:t>10,001 </a:t>
                      </a:r>
                      <a:r>
                        <a:rPr kumimoji="0" lang="en-US" sz="2100" b="1" i="0" u="none" strike="noStrike" cap="none" normalizeH="0" baseline="0" dirty="0" smtClean="0">
                          <a:ln>
                            <a:noFill/>
                          </a:ln>
                          <a:solidFill>
                            <a:srgbClr val="FF0000"/>
                          </a:solidFill>
                          <a:effectLst/>
                          <a:latin typeface="Arial" charset="0"/>
                          <a:sym typeface="Wingdings 2" pitchFamily="18" charset="2"/>
                        </a:rPr>
                        <a:t></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6713">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20-20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0001  04-04-01-005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2,000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2,000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endParaRPr kumimoji="0" lang="en-US" sz="1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93688">
                <a:tc gridSpan="2">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1" u="none" strike="noStrike" cap="none" normalizeH="0" baseline="0" smtClean="0">
                          <a:ln>
                            <a:noFill/>
                          </a:ln>
                          <a:solidFill>
                            <a:srgbClr val="000000"/>
                          </a:solidFill>
                          <a:effectLst/>
                          <a:latin typeface="Arial" charset="0"/>
                        </a:rPr>
                        <a:t>Total</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n-US"/>
                    </a:p>
                  </a:txBody>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17,000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12,000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endParaRPr kumimoji="0" lang="en-US" sz="1400" b="1"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3001267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76200"/>
            <a:ext cx="7848600" cy="1143000"/>
          </a:xfrm>
        </p:spPr>
        <p:txBody>
          <a:bodyPr>
            <a:normAutofit fontScale="90000"/>
          </a:bodyPr>
          <a:lstStyle/>
          <a:p>
            <a:r>
              <a:rPr lang="en-US" dirty="0" smtClean="0"/>
              <a:t>Funds Control – Allotments Example #2</a:t>
            </a:r>
            <a:endParaRPr lang="en-US" dirty="0"/>
          </a:p>
        </p:txBody>
      </p:sp>
      <p:sp>
        <p:nvSpPr>
          <p:cNvPr id="5" name="Content Placeholder 2"/>
          <p:cNvSpPr>
            <a:spLocks noGrp="1"/>
          </p:cNvSpPr>
          <p:nvPr>
            <p:ph idx="1"/>
          </p:nvPr>
        </p:nvSpPr>
        <p:spPr>
          <a:xfrm>
            <a:off x="457200" y="4160837"/>
            <a:ext cx="8229600" cy="2087563"/>
          </a:xfrm>
        </p:spPr>
        <p:txBody>
          <a:bodyPr>
            <a:normAutofit fontScale="92500" lnSpcReduction="10000"/>
          </a:bodyPr>
          <a:lstStyle/>
          <a:p>
            <a:pPr defTabSz="831850" eaLnBrk="0" hangingPunct="0">
              <a:spcBef>
                <a:spcPct val="50000"/>
              </a:spcBef>
              <a:buClr>
                <a:schemeClr val="tx1"/>
              </a:buClr>
              <a:buSzPct val="110000"/>
              <a:buFont typeface="Wingdings" pitchFamily="2" charset="2"/>
              <a:buChar char="§"/>
              <a:defRPr/>
            </a:pPr>
            <a:r>
              <a:rPr lang="en-US" sz="2000" dirty="0" smtClean="0">
                <a:latin typeface="Arial" charset="0"/>
              </a:rPr>
              <a:t>FMC 20-20 attempts to process a $3,001 Purchase Order for Project 4RM1HAT</a:t>
            </a:r>
            <a:r>
              <a:rPr lang="en-US" dirty="0" smtClean="0"/>
              <a:t> </a:t>
            </a:r>
            <a:endParaRPr lang="en-US" sz="2000" dirty="0" smtClean="0">
              <a:latin typeface="Arial" charset="0"/>
            </a:endParaRPr>
          </a:p>
          <a:p>
            <a:pPr lvl="1" defTabSz="831850" eaLnBrk="0" hangingPunct="0">
              <a:spcBef>
                <a:spcPct val="25000"/>
              </a:spcBef>
              <a:buClr>
                <a:schemeClr val="tx1"/>
              </a:buClr>
              <a:buSzPct val="110000"/>
              <a:buFont typeface="Arial Unicode MS" pitchFamily="34" charset="-128"/>
              <a:buChar char="»"/>
              <a:defRPr/>
            </a:pPr>
            <a:r>
              <a:rPr lang="en-US" sz="2000" dirty="0" smtClean="0">
                <a:latin typeface="Arial" charset="0"/>
              </a:rPr>
              <a:t>Transaction will </a:t>
            </a:r>
            <a:r>
              <a:rPr lang="en-US" sz="2000" u="sng" dirty="0" smtClean="0">
                <a:latin typeface="Arial" charset="0"/>
              </a:rPr>
              <a:t>not</a:t>
            </a:r>
            <a:r>
              <a:rPr lang="en-US" sz="2000" dirty="0" smtClean="0">
                <a:latin typeface="Arial" charset="0"/>
              </a:rPr>
              <a:t> be accepted by the system</a:t>
            </a:r>
          </a:p>
          <a:p>
            <a:pPr lvl="2" defTabSz="831850" eaLnBrk="0" hangingPunct="0">
              <a:spcBef>
                <a:spcPct val="25000"/>
              </a:spcBef>
              <a:buClr>
                <a:schemeClr val="tx2"/>
              </a:buClr>
              <a:buSzPct val="90000"/>
              <a:buFont typeface="Wingdings" pitchFamily="2" charset="2"/>
              <a:buChar char="Ø"/>
              <a:defRPr/>
            </a:pPr>
            <a:r>
              <a:rPr lang="en-US" sz="2000" dirty="0" smtClean="0">
                <a:solidFill>
                  <a:schemeClr val="tx2"/>
                </a:solidFill>
                <a:latin typeface="Arial" charset="0"/>
              </a:rPr>
              <a:t>Allotments for Project 4RM1HAT total $5,000 but only $3,000 is allotted to FMC 20-20</a:t>
            </a:r>
          </a:p>
          <a:p>
            <a:pPr lvl="2" defTabSz="831850" eaLnBrk="0" hangingPunct="0">
              <a:spcBef>
                <a:spcPct val="25000"/>
              </a:spcBef>
              <a:buClr>
                <a:schemeClr val="tx2"/>
              </a:buClr>
              <a:buSzPct val="90000"/>
              <a:buFont typeface="Wingdings" pitchFamily="2" charset="2"/>
              <a:buChar char="Ø"/>
              <a:defRPr/>
            </a:pPr>
            <a:r>
              <a:rPr lang="en-US" sz="2000" dirty="0" smtClean="0">
                <a:solidFill>
                  <a:schemeClr val="tx2"/>
                </a:solidFill>
                <a:latin typeface="Arial" charset="0"/>
              </a:rPr>
              <a:t>Obligation exceeds their available funds for the project</a:t>
            </a:r>
            <a:endParaRPr lang="en-US" sz="2000" dirty="0">
              <a:solidFill>
                <a:schemeClr val="tx2"/>
              </a:solidFill>
              <a:latin typeface="Arial" charset="0"/>
            </a:endParaRPr>
          </a:p>
        </p:txBody>
      </p:sp>
      <p:graphicFrame>
        <p:nvGraphicFramePr>
          <p:cNvPr id="6" name="Group 135"/>
          <p:cNvGraphicFramePr>
            <a:graphicFrameLocks/>
          </p:cNvGraphicFramePr>
          <p:nvPr>
            <p:extLst>
              <p:ext uri="{D42A27DB-BD31-4B8C-83A1-F6EECF244321}">
                <p14:modId xmlns:p14="http://schemas.microsoft.com/office/powerpoint/2010/main" val="2563166116"/>
              </p:ext>
            </p:extLst>
          </p:nvPr>
        </p:nvGraphicFramePr>
        <p:xfrm>
          <a:off x="457200" y="1828800"/>
          <a:ext cx="8229600" cy="2133601"/>
        </p:xfrm>
        <a:graphic>
          <a:graphicData uri="http://schemas.openxmlformats.org/drawingml/2006/table">
            <a:tbl>
              <a:tblPr/>
              <a:tblGrid>
                <a:gridCol w="979488"/>
                <a:gridCol w="2306637"/>
                <a:gridCol w="1622425"/>
                <a:gridCol w="1797050"/>
                <a:gridCol w="1524000"/>
              </a:tblGrid>
              <a:tr h="574675">
                <a:tc>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1" u="none" strike="noStrike" cap="none" normalizeH="0" baseline="0" dirty="0" smtClean="0">
                          <a:ln>
                            <a:noFill/>
                          </a:ln>
                          <a:solidFill>
                            <a:srgbClr val="000000"/>
                          </a:solidFill>
                          <a:effectLst/>
                          <a:latin typeface="Arial" charset="0"/>
                        </a:rPr>
                        <a:t>LO</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1" u="none" strike="noStrike" cap="none" normalizeH="0" baseline="0" dirty="0" smtClean="0">
                          <a:ln>
                            <a:noFill/>
                          </a:ln>
                          <a:solidFill>
                            <a:srgbClr val="000000"/>
                          </a:solidFill>
                          <a:effectLst/>
                          <a:latin typeface="Arial" charset="0"/>
                        </a:rPr>
                        <a:t>Program</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1" u="none" strike="noStrike" cap="none" normalizeH="0" baseline="0" dirty="0" smtClean="0">
                          <a:ln>
                            <a:noFill/>
                          </a:ln>
                          <a:solidFill>
                            <a:srgbClr val="000000"/>
                          </a:solidFill>
                          <a:effectLst/>
                          <a:latin typeface="Arial" charset="0"/>
                        </a:rPr>
                        <a:t>Project</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1" u="none" strike="noStrike" cap="none" normalizeH="0" baseline="0" dirty="0" smtClean="0">
                          <a:ln>
                            <a:noFill/>
                          </a:ln>
                          <a:solidFill>
                            <a:srgbClr val="000000"/>
                          </a:solidFill>
                          <a:effectLst/>
                          <a:latin typeface="Arial" charset="0"/>
                        </a:rPr>
                        <a:t>Allotment by Line Item &amp; Project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1" u="none" strike="noStrike" cap="none" normalizeH="0" baseline="0" smtClean="0">
                          <a:ln>
                            <a:noFill/>
                          </a:ln>
                          <a:solidFill>
                            <a:srgbClr val="000000"/>
                          </a:solidFill>
                          <a:effectLst/>
                          <a:latin typeface="Arial" charset="0"/>
                        </a:rPr>
                        <a:t>Purchase Order</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71475">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20-10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0007  04-02-01-000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4RM1HAT</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2,000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endParaRPr kumimoji="0" lang="en-US" sz="1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439738">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FF"/>
                          </a:solidFill>
                          <a:effectLst/>
                          <a:latin typeface="Arial" charset="0"/>
                        </a:rPr>
                        <a:t>20-20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FF"/>
                          </a:solidFill>
                          <a:effectLst/>
                          <a:latin typeface="Arial" charset="0"/>
                        </a:rPr>
                        <a:t>0007  04-02-01-000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FF"/>
                          </a:solidFill>
                          <a:effectLst/>
                          <a:latin typeface="Arial" charset="0"/>
                        </a:rPr>
                        <a:t>4RM1HAT</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600" b="1" i="0" u="none" strike="noStrike" cap="none" normalizeH="0" baseline="0" dirty="0" smtClean="0">
                          <a:ln>
                            <a:noFill/>
                          </a:ln>
                          <a:solidFill>
                            <a:srgbClr val="0000FF"/>
                          </a:solidFill>
                          <a:effectLst/>
                          <a:latin typeface="Arial" charset="0"/>
                        </a:rPr>
                        <a:t>3,000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 typeface="Wingdings 2" pitchFamily="18" charset="2"/>
                        <a:buNone/>
                        <a:tabLst/>
                      </a:pPr>
                      <a:r>
                        <a:rPr kumimoji="0" lang="en-US" sz="1400" b="1" i="0" u="none" strike="noStrike" cap="none" normalizeH="0" baseline="0" smtClean="0">
                          <a:ln>
                            <a:noFill/>
                          </a:ln>
                          <a:solidFill>
                            <a:srgbClr val="0000FF"/>
                          </a:solidFill>
                          <a:effectLst/>
                          <a:latin typeface="Arial" charset="0"/>
                        </a:rPr>
                        <a:t>3,001 </a:t>
                      </a:r>
                      <a:r>
                        <a:rPr kumimoji="0" lang="en-US" sz="1800" b="1" i="0" u="none" strike="noStrike" cap="none" normalizeH="0" baseline="0" smtClean="0">
                          <a:ln>
                            <a:noFill/>
                          </a:ln>
                          <a:solidFill>
                            <a:schemeClr val="accent2"/>
                          </a:solidFill>
                          <a:effectLst/>
                          <a:latin typeface="Arial" charset="0"/>
                          <a:sym typeface="Wingdings 2" pitchFamily="18" charset="2"/>
                        </a:rPr>
                        <a:t></a:t>
                      </a:r>
                      <a:r>
                        <a:rPr kumimoji="0" lang="en-US" sz="1400" b="1" i="0" u="none" strike="noStrike" cap="none" normalizeH="0" baseline="0" smtClean="0">
                          <a:ln>
                            <a:noFill/>
                          </a:ln>
                          <a:solidFill>
                            <a:srgbClr val="0000FF"/>
                          </a:solidFill>
                          <a:effectLst/>
                          <a:latin typeface="Arial" charset="0"/>
                        </a:rPr>
                        <a:t> </a:t>
                      </a:r>
                      <a:endParaRPr kumimoji="0" lang="en-US" sz="2100" b="1" i="0" u="none" strike="noStrike" cap="none" normalizeH="0" baseline="0" smtClean="0">
                        <a:ln>
                          <a:noFill/>
                        </a:ln>
                        <a:solidFill>
                          <a:schemeClr val="accent2"/>
                        </a:solidFill>
                        <a:effectLst/>
                        <a:latin typeface="Arial" charset="0"/>
                        <a:sym typeface="Wingdings 2" pitchFamily="18" charset="2"/>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74650">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20-20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0007  04-02-01-000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4RM1HAT</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4,000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endParaRPr kumimoji="0" lang="en-US" sz="1400" b="1"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73063">
                <a:tc gridSpan="2">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endParaRPr kumimoji="0" lang="en-US" sz="1400" b="1" i="1"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n-US"/>
                    </a:p>
                  </a:txBody>
                  <a:tcPr/>
                </a:tc>
                <a:tc>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1" u="none" strike="noStrike" cap="none" normalizeH="0" baseline="0" smtClean="0">
                          <a:ln>
                            <a:noFill/>
                          </a:ln>
                          <a:solidFill>
                            <a:srgbClr val="000000"/>
                          </a:solidFill>
                          <a:effectLst/>
                          <a:latin typeface="Arial" charset="0"/>
                        </a:rPr>
                        <a:t>Total</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smtClean="0">
                          <a:ln>
                            <a:noFill/>
                          </a:ln>
                          <a:solidFill>
                            <a:srgbClr val="000000"/>
                          </a:solidFill>
                          <a:effectLst/>
                          <a:latin typeface="Arial" charset="0"/>
                        </a:rPr>
                        <a:t>9,000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r" defTabSz="831850" rtl="0" eaLnBrk="1" fontAlgn="base" latinLnBrk="0" hangingPunct="1">
                        <a:lnSpc>
                          <a:spcPct val="100000"/>
                        </a:lnSpc>
                        <a:spcBef>
                          <a:spcPct val="20000"/>
                        </a:spcBef>
                        <a:spcAft>
                          <a:spcPct val="0"/>
                        </a:spcAft>
                        <a:buClr>
                          <a:srgbClr val="003366"/>
                        </a:buClr>
                        <a:buSzPct val="130000"/>
                        <a:buFontTx/>
                        <a:buNone/>
                        <a:tabLst/>
                      </a:pPr>
                      <a:endParaRPr kumimoji="0" lang="en-US" sz="1400" b="1" i="0" u="none" strike="noStrike" cap="none" normalizeH="0" baseline="0" dirty="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1511822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CBS Accounting Classification Code Structure (ACCS)</a:t>
            </a:r>
          </a:p>
        </p:txBody>
      </p:sp>
      <p:grpSp>
        <p:nvGrpSpPr>
          <p:cNvPr id="5" name="Group 4"/>
          <p:cNvGrpSpPr/>
          <p:nvPr/>
        </p:nvGrpSpPr>
        <p:grpSpPr>
          <a:xfrm>
            <a:off x="0" y="1524000"/>
            <a:ext cx="9048308" cy="5218043"/>
            <a:chOff x="76200" y="1533940"/>
            <a:chExt cx="9255898" cy="5218043"/>
          </a:xfrm>
        </p:grpSpPr>
        <p:sp>
          <p:nvSpPr>
            <p:cNvPr id="6" name="Rectangle 5"/>
            <p:cNvSpPr/>
            <p:nvPr/>
          </p:nvSpPr>
          <p:spPr>
            <a:xfrm>
              <a:off x="1524000" y="6418268"/>
              <a:ext cx="6858000" cy="3337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kern="1200">
                <a:solidFill>
                  <a:prstClr val="white"/>
                </a:solidFill>
              </a:endParaRPr>
            </a:p>
          </p:txBody>
        </p:sp>
        <p:sp>
          <p:nvSpPr>
            <p:cNvPr id="7" name="TextBox 6"/>
            <p:cNvSpPr txBox="1"/>
            <p:nvPr/>
          </p:nvSpPr>
          <p:spPr>
            <a:xfrm>
              <a:off x="76200" y="1533940"/>
              <a:ext cx="928459" cy="369332"/>
            </a:xfrm>
            <a:prstGeom prst="rect">
              <a:avLst/>
            </a:prstGeom>
            <a:noFill/>
          </p:spPr>
          <p:txBody>
            <a:bodyPr wrap="none" rtlCol="0">
              <a:spAutoFit/>
            </a:bodyPr>
            <a:lstStyle/>
            <a:p>
              <a:r>
                <a:rPr lang="en-US" sz="1800" i="1" u="sng" kern="1200" dirty="0" smtClean="0">
                  <a:solidFill>
                    <a:srgbClr val="002060"/>
                  </a:solidFill>
                  <a:latin typeface="Arial" panose="020B0604020202020204" pitchFamily="34" charset="0"/>
                  <a:cs typeface="Arial" panose="020B0604020202020204" pitchFamily="34" charset="0"/>
                </a:rPr>
                <a:t>Bureau</a:t>
              </a:r>
              <a:endParaRPr lang="en-US" sz="1800" i="1" u="sng" kern="1200" dirty="0">
                <a:solidFill>
                  <a:srgbClr val="002060"/>
                </a:solidFill>
                <a:latin typeface="Arial" panose="020B0604020202020204" pitchFamily="34" charset="0"/>
                <a:cs typeface="Arial" panose="020B0604020202020204" pitchFamily="34" charset="0"/>
              </a:endParaRPr>
            </a:p>
          </p:txBody>
        </p:sp>
        <p:sp>
          <p:nvSpPr>
            <p:cNvPr id="8" name="TextBox 7"/>
            <p:cNvSpPr txBox="1"/>
            <p:nvPr/>
          </p:nvSpPr>
          <p:spPr>
            <a:xfrm>
              <a:off x="1086680" y="1533940"/>
              <a:ext cx="1314847" cy="369332"/>
            </a:xfrm>
            <a:prstGeom prst="rect">
              <a:avLst/>
            </a:prstGeom>
            <a:noFill/>
          </p:spPr>
          <p:txBody>
            <a:bodyPr wrap="none" rtlCol="0">
              <a:spAutoFit/>
            </a:bodyPr>
            <a:lstStyle/>
            <a:p>
              <a:r>
                <a:rPr lang="en-US" i="1" u="sng" dirty="0">
                  <a:solidFill>
                    <a:srgbClr val="002060"/>
                  </a:solidFill>
                  <a:latin typeface="Arial" panose="020B0604020202020204" pitchFamily="34" charset="0"/>
                  <a:cs typeface="Arial" panose="020B0604020202020204" pitchFamily="34" charset="0"/>
                </a:rPr>
                <a:t>Fiscal</a:t>
              </a:r>
              <a:r>
                <a:rPr lang="en-US" sz="1800" i="1" u="sng" kern="1200" dirty="0" smtClean="0">
                  <a:solidFill>
                    <a:srgbClr val="002060"/>
                  </a:solidFill>
                  <a:latin typeface="Calibri"/>
                  <a:ea typeface="+mn-ea"/>
                  <a:cs typeface="+mn-cs"/>
                </a:rPr>
                <a:t> </a:t>
              </a:r>
              <a:r>
                <a:rPr lang="en-US" i="1" u="sng" dirty="0">
                  <a:solidFill>
                    <a:srgbClr val="002060"/>
                  </a:solidFill>
                  <a:latin typeface="Arial" panose="020B0604020202020204" pitchFamily="34" charset="0"/>
                  <a:cs typeface="Arial" panose="020B0604020202020204" pitchFamily="34" charset="0"/>
                </a:rPr>
                <a:t>Year</a:t>
              </a:r>
            </a:p>
          </p:txBody>
        </p:sp>
        <p:sp>
          <p:nvSpPr>
            <p:cNvPr id="9" name="TextBox 8"/>
            <p:cNvSpPr txBox="1"/>
            <p:nvPr/>
          </p:nvSpPr>
          <p:spPr>
            <a:xfrm>
              <a:off x="2493665" y="1533940"/>
              <a:ext cx="710451" cy="369332"/>
            </a:xfrm>
            <a:prstGeom prst="rect">
              <a:avLst/>
            </a:prstGeom>
            <a:noFill/>
          </p:spPr>
          <p:txBody>
            <a:bodyPr wrap="none" rtlCol="0">
              <a:spAutoFit/>
            </a:bodyPr>
            <a:lstStyle/>
            <a:p>
              <a:r>
                <a:rPr lang="en-US" i="1" u="sng" dirty="0">
                  <a:solidFill>
                    <a:srgbClr val="002060"/>
                  </a:solidFill>
                  <a:latin typeface="Arial" panose="020B0604020202020204" pitchFamily="34" charset="0"/>
                  <a:cs typeface="Arial" panose="020B0604020202020204" pitchFamily="34" charset="0"/>
                </a:rPr>
                <a:t>Fund</a:t>
              </a:r>
            </a:p>
          </p:txBody>
        </p:sp>
        <p:sp>
          <p:nvSpPr>
            <p:cNvPr id="10" name="TextBox 9"/>
            <p:cNvSpPr txBox="1"/>
            <p:nvPr/>
          </p:nvSpPr>
          <p:spPr>
            <a:xfrm>
              <a:off x="4074499" y="1533940"/>
              <a:ext cx="1069524" cy="369332"/>
            </a:xfrm>
            <a:prstGeom prst="rect">
              <a:avLst/>
            </a:prstGeom>
            <a:noFill/>
          </p:spPr>
          <p:txBody>
            <a:bodyPr wrap="none" rtlCol="0">
              <a:spAutoFit/>
            </a:bodyPr>
            <a:lstStyle/>
            <a:p>
              <a:r>
                <a:rPr lang="en-US" i="1" u="sng" dirty="0">
                  <a:solidFill>
                    <a:srgbClr val="002060"/>
                  </a:solidFill>
                  <a:latin typeface="Arial" panose="020B0604020202020204" pitchFamily="34" charset="0"/>
                  <a:cs typeface="Arial" panose="020B0604020202020204" pitchFamily="34" charset="0"/>
                </a:rPr>
                <a:t>Program</a:t>
              </a:r>
            </a:p>
          </p:txBody>
        </p:sp>
        <p:sp>
          <p:nvSpPr>
            <p:cNvPr id="11" name="TextBox 10"/>
            <p:cNvSpPr txBox="1"/>
            <p:nvPr/>
          </p:nvSpPr>
          <p:spPr>
            <a:xfrm>
              <a:off x="6816954" y="1533940"/>
              <a:ext cx="1492716" cy="369332"/>
            </a:xfrm>
            <a:prstGeom prst="rect">
              <a:avLst/>
            </a:prstGeom>
            <a:noFill/>
          </p:spPr>
          <p:txBody>
            <a:bodyPr wrap="none" rtlCol="0">
              <a:spAutoFit/>
            </a:bodyPr>
            <a:lstStyle/>
            <a:p>
              <a:r>
                <a:rPr lang="en-US" i="1" u="sng" dirty="0">
                  <a:solidFill>
                    <a:srgbClr val="002060"/>
                  </a:solidFill>
                  <a:latin typeface="Arial" panose="020B0604020202020204" pitchFamily="34" charset="0"/>
                  <a:cs typeface="Arial" panose="020B0604020202020204" pitchFamily="34" charset="0"/>
                </a:rPr>
                <a:t>Organization</a:t>
              </a:r>
            </a:p>
          </p:txBody>
        </p:sp>
        <p:sp>
          <p:nvSpPr>
            <p:cNvPr id="12" name="TextBox 11"/>
            <p:cNvSpPr txBox="1"/>
            <p:nvPr/>
          </p:nvSpPr>
          <p:spPr>
            <a:xfrm>
              <a:off x="1454289" y="3988904"/>
              <a:ext cx="1928413" cy="369332"/>
            </a:xfrm>
            <a:prstGeom prst="rect">
              <a:avLst/>
            </a:prstGeom>
            <a:noFill/>
          </p:spPr>
          <p:txBody>
            <a:bodyPr wrap="none" rtlCol="0">
              <a:spAutoFit/>
            </a:bodyPr>
            <a:lstStyle/>
            <a:p>
              <a:r>
                <a:rPr lang="en-US" i="1" u="sng" dirty="0">
                  <a:solidFill>
                    <a:srgbClr val="002060"/>
                  </a:solidFill>
                  <a:latin typeface="Arial" panose="020B0604020202020204" pitchFamily="34" charset="0"/>
                  <a:cs typeface="Arial" panose="020B0604020202020204" pitchFamily="34" charset="0"/>
                </a:rPr>
                <a:t>Project</a:t>
              </a:r>
              <a:r>
                <a:rPr lang="en-US" sz="1800" i="1" u="sng" kern="1200" dirty="0" smtClean="0">
                  <a:solidFill>
                    <a:srgbClr val="002060"/>
                  </a:solidFill>
                  <a:latin typeface="Calibri"/>
                  <a:ea typeface="+mn-ea"/>
                  <a:cs typeface="+mn-cs"/>
                </a:rPr>
                <a:t>  -       </a:t>
              </a:r>
              <a:r>
                <a:rPr lang="en-US" i="1" u="sng" dirty="0">
                  <a:solidFill>
                    <a:srgbClr val="002060"/>
                  </a:solidFill>
                  <a:latin typeface="Arial" panose="020B0604020202020204" pitchFamily="34" charset="0"/>
                  <a:cs typeface="Arial" panose="020B0604020202020204" pitchFamily="34" charset="0"/>
                </a:rPr>
                <a:t>Task</a:t>
              </a:r>
            </a:p>
          </p:txBody>
        </p:sp>
        <p:sp>
          <p:nvSpPr>
            <p:cNvPr id="13" name="TextBox 12"/>
            <p:cNvSpPr txBox="1"/>
            <p:nvPr/>
          </p:nvSpPr>
          <p:spPr>
            <a:xfrm>
              <a:off x="4247989" y="3988904"/>
              <a:ext cx="1481496" cy="369332"/>
            </a:xfrm>
            <a:prstGeom prst="rect">
              <a:avLst/>
            </a:prstGeom>
            <a:noFill/>
          </p:spPr>
          <p:txBody>
            <a:bodyPr wrap="none" rtlCol="0">
              <a:spAutoFit/>
            </a:bodyPr>
            <a:lstStyle/>
            <a:p>
              <a:r>
                <a:rPr lang="en-US" i="1" u="sng" dirty="0">
                  <a:solidFill>
                    <a:srgbClr val="002060"/>
                  </a:solidFill>
                  <a:latin typeface="Arial" panose="020B0604020202020204" pitchFamily="34" charset="0"/>
                  <a:cs typeface="Arial" panose="020B0604020202020204" pitchFamily="34" charset="0"/>
                </a:rPr>
                <a:t>Object</a:t>
              </a:r>
              <a:r>
                <a:rPr lang="en-US" sz="1800" i="1" u="sng" kern="1200" dirty="0" smtClean="0">
                  <a:solidFill>
                    <a:srgbClr val="002060"/>
                  </a:solidFill>
                  <a:latin typeface="Calibri"/>
                  <a:ea typeface="+mn-ea"/>
                  <a:cs typeface="+mn-cs"/>
                </a:rPr>
                <a:t> </a:t>
              </a:r>
              <a:r>
                <a:rPr lang="en-US" i="1" u="sng" dirty="0">
                  <a:solidFill>
                    <a:srgbClr val="002060"/>
                  </a:solidFill>
                  <a:latin typeface="Arial" panose="020B0604020202020204" pitchFamily="34" charset="0"/>
                  <a:cs typeface="Arial" panose="020B0604020202020204" pitchFamily="34" charset="0"/>
                </a:rPr>
                <a:t>Class</a:t>
              </a:r>
            </a:p>
          </p:txBody>
        </p:sp>
        <p:sp>
          <p:nvSpPr>
            <p:cNvPr id="14" name="TextBox 13"/>
            <p:cNvSpPr txBox="1"/>
            <p:nvPr/>
          </p:nvSpPr>
          <p:spPr>
            <a:xfrm>
              <a:off x="6211088" y="3988904"/>
              <a:ext cx="1519968" cy="369332"/>
            </a:xfrm>
            <a:prstGeom prst="rect">
              <a:avLst/>
            </a:prstGeom>
            <a:noFill/>
          </p:spPr>
          <p:txBody>
            <a:bodyPr wrap="none" rtlCol="0">
              <a:spAutoFit/>
            </a:bodyPr>
            <a:lstStyle/>
            <a:p>
              <a:r>
                <a:rPr lang="en-US" i="1" u="sng" dirty="0">
                  <a:solidFill>
                    <a:srgbClr val="002060"/>
                  </a:solidFill>
                  <a:latin typeface="Arial" panose="020B0604020202020204" pitchFamily="34" charset="0"/>
                  <a:cs typeface="Arial" panose="020B0604020202020204" pitchFamily="34" charset="0"/>
                </a:rPr>
                <a:t>User</a:t>
              </a:r>
              <a:r>
                <a:rPr lang="en-US" sz="1800" i="1" u="sng" kern="1200" dirty="0" smtClean="0">
                  <a:solidFill>
                    <a:srgbClr val="002060"/>
                  </a:solidFill>
                  <a:latin typeface="Calibri"/>
                  <a:ea typeface="+mn-ea"/>
                  <a:cs typeface="+mn-cs"/>
                </a:rPr>
                <a:t> </a:t>
              </a:r>
              <a:r>
                <a:rPr lang="en-US" i="1" u="sng" dirty="0">
                  <a:solidFill>
                    <a:srgbClr val="002060"/>
                  </a:solidFill>
                  <a:latin typeface="Arial" panose="020B0604020202020204" pitchFamily="34" charset="0"/>
                  <a:cs typeface="Arial" panose="020B0604020202020204" pitchFamily="34" charset="0"/>
                </a:rPr>
                <a:t>Defined</a:t>
              </a:r>
            </a:p>
          </p:txBody>
        </p:sp>
        <p:sp>
          <p:nvSpPr>
            <p:cNvPr id="15" name="TextBox 14"/>
            <p:cNvSpPr txBox="1"/>
            <p:nvPr/>
          </p:nvSpPr>
          <p:spPr>
            <a:xfrm>
              <a:off x="307930" y="1914940"/>
              <a:ext cx="412292" cy="338554"/>
            </a:xfrm>
            <a:prstGeom prst="rect">
              <a:avLst/>
            </a:prstGeom>
            <a:noFill/>
          </p:spPr>
          <p:txBody>
            <a:bodyPr wrap="none" rtlCol="0">
              <a:spAutoFit/>
            </a:bodyPr>
            <a:lstStyle/>
            <a:p>
              <a:r>
                <a:rPr lang="en-US" sz="1600" b="1" kern="1200" dirty="0" smtClean="0">
                  <a:solidFill>
                    <a:prstClr val="black"/>
                  </a:solidFill>
                  <a:latin typeface="Arial" panose="020B0604020202020204" pitchFamily="34" charset="0"/>
                  <a:cs typeface="Arial" panose="020B0604020202020204" pitchFamily="34" charset="0"/>
                </a:rPr>
                <a:t>14</a:t>
              </a:r>
              <a:endParaRPr lang="en-US" sz="1600" b="1" kern="1200" dirty="0">
                <a:solidFill>
                  <a:prstClr val="black"/>
                </a:solidFill>
                <a:latin typeface="Arial" panose="020B0604020202020204" pitchFamily="34" charset="0"/>
                <a:cs typeface="Arial" panose="020B0604020202020204" pitchFamily="34" charset="0"/>
              </a:endParaRPr>
            </a:p>
          </p:txBody>
        </p:sp>
        <p:sp>
          <p:nvSpPr>
            <p:cNvPr id="16" name="TextBox 15"/>
            <p:cNvSpPr txBox="1"/>
            <p:nvPr/>
          </p:nvSpPr>
          <p:spPr>
            <a:xfrm>
              <a:off x="1369269" y="1914940"/>
              <a:ext cx="639919" cy="338554"/>
            </a:xfrm>
            <a:prstGeom prst="rect">
              <a:avLst/>
            </a:prstGeom>
            <a:noFill/>
          </p:spPr>
          <p:txBody>
            <a:bodyPr wrap="none" rtlCol="0">
              <a:spAutoFit/>
            </a:bodyPr>
            <a:lstStyle/>
            <a:p>
              <a:r>
                <a:rPr lang="en-US" sz="1600" b="1" dirty="0">
                  <a:solidFill>
                    <a:prstClr val="black"/>
                  </a:solidFill>
                  <a:latin typeface="Arial" panose="020B0604020202020204" pitchFamily="34" charset="0"/>
                  <a:cs typeface="Arial" panose="020B0604020202020204" pitchFamily="34" charset="0"/>
                </a:rPr>
                <a:t>2018</a:t>
              </a:r>
            </a:p>
          </p:txBody>
        </p:sp>
        <p:sp>
          <p:nvSpPr>
            <p:cNvPr id="17" name="TextBox 16"/>
            <p:cNvSpPr txBox="1"/>
            <p:nvPr/>
          </p:nvSpPr>
          <p:spPr>
            <a:xfrm>
              <a:off x="2520916" y="1914940"/>
              <a:ext cx="639919" cy="338554"/>
            </a:xfrm>
            <a:prstGeom prst="rect">
              <a:avLst/>
            </a:prstGeom>
            <a:noFill/>
          </p:spPr>
          <p:txBody>
            <a:bodyPr wrap="none" rtlCol="0">
              <a:spAutoFit/>
            </a:bodyPr>
            <a:lstStyle/>
            <a:p>
              <a:r>
                <a:rPr lang="en-US" sz="1600" b="1" dirty="0">
                  <a:solidFill>
                    <a:prstClr val="black"/>
                  </a:solidFill>
                  <a:latin typeface="Arial" panose="020B0604020202020204" pitchFamily="34" charset="0"/>
                  <a:cs typeface="Arial" panose="020B0604020202020204" pitchFamily="34" charset="0"/>
                </a:rPr>
                <a:t>1053</a:t>
              </a:r>
            </a:p>
          </p:txBody>
        </p:sp>
        <p:sp>
          <p:nvSpPr>
            <p:cNvPr id="18" name="TextBox 17"/>
            <p:cNvSpPr txBox="1"/>
            <p:nvPr/>
          </p:nvSpPr>
          <p:spPr>
            <a:xfrm>
              <a:off x="3654288" y="1914940"/>
              <a:ext cx="1861407" cy="338554"/>
            </a:xfrm>
            <a:prstGeom prst="rect">
              <a:avLst/>
            </a:prstGeom>
            <a:noFill/>
          </p:spPr>
          <p:txBody>
            <a:bodyPr wrap="none" rtlCol="0">
              <a:spAutoFit/>
            </a:bodyPr>
            <a:lstStyle/>
            <a:p>
              <a:r>
                <a:rPr lang="en-US" sz="1600" b="1" dirty="0">
                  <a:solidFill>
                    <a:prstClr val="black"/>
                  </a:solidFill>
                  <a:latin typeface="Arial" panose="020B0604020202020204" pitchFamily="34" charset="0"/>
                  <a:cs typeface="Arial" panose="020B0604020202020204" pitchFamily="34" charset="0"/>
                </a:rPr>
                <a:t>01</a:t>
              </a:r>
              <a:r>
                <a:rPr lang="en-US" sz="1600" b="1" kern="1200" dirty="0" smtClean="0">
                  <a:solidFill>
                    <a:prstClr val="black"/>
                  </a:solidFill>
                  <a:latin typeface="Calibri"/>
                  <a:ea typeface="+mn-ea"/>
                  <a:cs typeface="+mn-cs"/>
                </a:rPr>
                <a:t>  -  </a:t>
              </a:r>
              <a:r>
                <a:rPr lang="en-US" sz="1600" b="1" dirty="0">
                  <a:solidFill>
                    <a:prstClr val="black"/>
                  </a:solidFill>
                  <a:latin typeface="Arial" panose="020B0604020202020204" pitchFamily="34" charset="0"/>
                  <a:cs typeface="Arial" panose="020B0604020202020204" pitchFamily="34" charset="0"/>
                </a:rPr>
                <a:t>30</a:t>
              </a:r>
              <a:r>
                <a:rPr lang="en-US" sz="1600" b="1" kern="1200" dirty="0" smtClean="0">
                  <a:solidFill>
                    <a:prstClr val="black"/>
                  </a:solidFill>
                  <a:latin typeface="Calibri"/>
                  <a:ea typeface="+mn-ea"/>
                  <a:cs typeface="+mn-cs"/>
                </a:rPr>
                <a:t> -  </a:t>
              </a:r>
              <a:r>
                <a:rPr lang="en-US" sz="1600" b="1" dirty="0">
                  <a:solidFill>
                    <a:prstClr val="black"/>
                  </a:solidFill>
                  <a:latin typeface="Arial" panose="020B0604020202020204" pitchFamily="34" charset="0"/>
                  <a:cs typeface="Arial" panose="020B0604020202020204" pitchFamily="34" charset="0"/>
                </a:rPr>
                <a:t>10</a:t>
              </a:r>
              <a:r>
                <a:rPr lang="en-US" sz="1600" b="1" kern="1200" dirty="0" smtClean="0">
                  <a:solidFill>
                    <a:prstClr val="black"/>
                  </a:solidFill>
                  <a:latin typeface="Calibri"/>
                  <a:ea typeface="+mn-ea"/>
                  <a:cs typeface="+mn-cs"/>
                </a:rPr>
                <a:t>  - </a:t>
              </a:r>
              <a:r>
                <a:rPr lang="en-US" sz="1600" b="1" dirty="0">
                  <a:solidFill>
                    <a:prstClr val="black"/>
                  </a:solidFill>
                  <a:latin typeface="Arial" panose="020B0604020202020204" pitchFamily="34" charset="0"/>
                  <a:cs typeface="Arial" panose="020B0604020202020204" pitchFamily="34" charset="0"/>
                </a:rPr>
                <a:t>001</a:t>
              </a:r>
            </a:p>
          </p:txBody>
        </p:sp>
        <p:sp>
          <p:nvSpPr>
            <p:cNvPr id="19" name="TextBox 18"/>
            <p:cNvSpPr txBox="1"/>
            <p:nvPr/>
          </p:nvSpPr>
          <p:spPr>
            <a:xfrm>
              <a:off x="5882115" y="1914940"/>
              <a:ext cx="3449983" cy="338554"/>
            </a:xfrm>
            <a:prstGeom prst="rect">
              <a:avLst/>
            </a:prstGeom>
            <a:noFill/>
          </p:spPr>
          <p:txBody>
            <a:bodyPr wrap="none" rtlCol="0">
              <a:spAutoFit/>
            </a:bodyPr>
            <a:lstStyle/>
            <a:p>
              <a:r>
                <a:rPr lang="en-US" sz="1600" b="1" dirty="0">
                  <a:solidFill>
                    <a:prstClr val="black"/>
                  </a:solidFill>
                  <a:latin typeface="Arial" panose="020B0604020202020204" pitchFamily="34" charset="0"/>
                  <a:cs typeface="Arial" panose="020B0604020202020204" pitchFamily="34" charset="0"/>
                </a:rPr>
                <a:t>10</a:t>
              </a:r>
              <a:r>
                <a:rPr lang="en-US" sz="1600" b="1" kern="1200" dirty="0" smtClean="0">
                  <a:solidFill>
                    <a:prstClr val="black"/>
                  </a:solidFill>
                  <a:latin typeface="Calibri"/>
                  <a:ea typeface="+mn-ea"/>
                  <a:cs typeface="+mn-cs"/>
                </a:rPr>
                <a:t>  -  </a:t>
              </a:r>
              <a:r>
                <a:rPr lang="en-US" sz="1600" b="1" dirty="0">
                  <a:solidFill>
                    <a:prstClr val="black"/>
                  </a:solidFill>
                  <a:latin typeface="Arial" panose="020B0604020202020204" pitchFamily="34" charset="0"/>
                  <a:cs typeface="Arial" panose="020B0604020202020204" pitchFamily="34" charset="0"/>
                </a:rPr>
                <a:t>16</a:t>
              </a:r>
              <a:r>
                <a:rPr lang="en-US" sz="1600" b="1" kern="1200" dirty="0" smtClean="0">
                  <a:solidFill>
                    <a:prstClr val="black"/>
                  </a:solidFill>
                  <a:latin typeface="Calibri"/>
                  <a:ea typeface="+mn-ea"/>
                  <a:cs typeface="+mn-cs"/>
                </a:rPr>
                <a:t>  -  </a:t>
              </a:r>
              <a:r>
                <a:rPr lang="en-US" sz="1600" b="1" dirty="0">
                  <a:solidFill>
                    <a:prstClr val="black"/>
                  </a:solidFill>
                  <a:latin typeface="Arial" panose="020B0604020202020204" pitchFamily="34" charset="0"/>
                  <a:cs typeface="Arial" panose="020B0604020202020204" pitchFamily="34" charset="0"/>
                </a:rPr>
                <a:t>0000</a:t>
              </a:r>
              <a:r>
                <a:rPr lang="en-US" sz="1600" b="1" kern="1200" dirty="0" smtClean="0">
                  <a:solidFill>
                    <a:prstClr val="black"/>
                  </a:solidFill>
                  <a:latin typeface="Calibri"/>
                  <a:ea typeface="+mn-ea"/>
                  <a:cs typeface="+mn-cs"/>
                </a:rPr>
                <a:t>  - </a:t>
              </a:r>
              <a:r>
                <a:rPr lang="en-US" sz="1600" b="1" dirty="0">
                  <a:solidFill>
                    <a:prstClr val="black"/>
                  </a:solidFill>
                  <a:latin typeface="Arial" panose="020B0604020202020204" pitchFamily="34" charset="0"/>
                  <a:cs typeface="Arial" panose="020B0604020202020204" pitchFamily="34" charset="0"/>
                </a:rPr>
                <a:t>00</a:t>
              </a:r>
              <a:r>
                <a:rPr lang="en-US" sz="1600" b="1" kern="1200" dirty="0" smtClean="0">
                  <a:solidFill>
                    <a:prstClr val="black"/>
                  </a:solidFill>
                  <a:latin typeface="Calibri"/>
                  <a:ea typeface="+mn-ea"/>
                  <a:cs typeface="+mn-cs"/>
                </a:rPr>
                <a:t>  -  </a:t>
              </a:r>
              <a:r>
                <a:rPr lang="en-US" sz="1600" b="1" dirty="0">
                  <a:solidFill>
                    <a:prstClr val="black"/>
                  </a:solidFill>
                  <a:latin typeface="Arial" panose="020B0604020202020204" pitchFamily="34" charset="0"/>
                  <a:cs typeface="Arial" panose="020B0604020202020204" pitchFamily="34" charset="0"/>
                </a:rPr>
                <a:t>00</a:t>
              </a:r>
              <a:r>
                <a:rPr lang="en-US" sz="1600" b="1" kern="1200" dirty="0" smtClean="0">
                  <a:solidFill>
                    <a:prstClr val="black"/>
                  </a:solidFill>
                  <a:latin typeface="Calibri"/>
                  <a:ea typeface="+mn-ea"/>
                  <a:cs typeface="+mn-cs"/>
                </a:rPr>
                <a:t>  -  </a:t>
              </a:r>
              <a:r>
                <a:rPr lang="en-US" sz="1600" b="1" dirty="0">
                  <a:solidFill>
                    <a:prstClr val="black"/>
                  </a:solidFill>
                  <a:latin typeface="Arial" panose="020B0604020202020204" pitchFamily="34" charset="0"/>
                  <a:cs typeface="Arial" panose="020B0604020202020204" pitchFamily="34" charset="0"/>
                </a:rPr>
                <a:t>00</a:t>
              </a:r>
              <a:r>
                <a:rPr lang="en-US" sz="1600" b="1" kern="1200" dirty="0" smtClean="0">
                  <a:solidFill>
                    <a:prstClr val="black"/>
                  </a:solidFill>
                  <a:latin typeface="Calibri"/>
                  <a:ea typeface="+mn-ea"/>
                  <a:cs typeface="+mn-cs"/>
                </a:rPr>
                <a:t>  -  </a:t>
              </a:r>
              <a:r>
                <a:rPr lang="en-US" sz="1600" b="1" dirty="0">
                  <a:solidFill>
                    <a:prstClr val="black"/>
                  </a:solidFill>
                  <a:latin typeface="Arial" panose="020B0604020202020204" pitchFamily="34" charset="0"/>
                  <a:cs typeface="Arial" panose="020B0604020202020204" pitchFamily="34" charset="0"/>
                </a:rPr>
                <a:t>00</a:t>
              </a:r>
            </a:p>
          </p:txBody>
        </p:sp>
        <p:sp>
          <p:nvSpPr>
            <p:cNvPr id="20" name="TextBox 19"/>
            <p:cNvSpPr txBox="1"/>
            <p:nvPr/>
          </p:nvSpPr>
          <p:spPr>
            <a:xfrm>
              <a:off x="1472252" y="4336150"/>
              <a:ext cx="1375698" cy="338554"/>
            </a:xfrm>
            <a:prstGeom prst="rect">
              <a:avLst/>
            </a:prstGeom>
            <a:noFill/>
          </p:spPr>
          <p:txBody>
            <a:bodyPr wrap="none" rtlCol="0">
              <a:spAutoFit/>
            </a:bodyPr>
            <a:lstStyle/>
            <a:p>
              <a:r>
                <a:rPr lang="en-US" sz="1600" b="1" dirty="0">
                  <a:solidFill>
                    <a:prstClr val="black"/>
                  </a:solidFill>
                  <a:latin typeface="Arial" panose="020B0604020202020204" pitchFamily="34" charset="0"/>
                  <a:cs typeface="Arial" panose="020B0604020202020204" pitchFamily="34" charset="0"/>
                </a:rPr>
                <a:t>S</a:t>
              </a:r>
              <a:r>
                <a:rPr lang="en-US" sz="1600" b="1" kern="1200" dirty="0" smtClean="0">
                  <a:solidFill>
                    <a:prstClr val="black"/>
                  </a:solidFill>
                  <a:latin typeface="Calibri"/>
                  <a:ea typeface="+mn-ea"/>
                  <a:cs typeface="+mn-cs"/>
                </a:rPr>
                <a:t> </a:t>
              </a:r>
              <a:r>
                <a:rPr lang="en-US" sz="1600" b="1" dirty="0">
                  <a:solidFill>
                    <a:prstClr val="black"/>
                  </a:solidFill>
                  <a:latin typeface="Arial" panose="020B0604020202020204" pitchFamily="34" charset="0"/>
                  <a:cs typeface="Arial" panose="020B0604020202020204" pitchFamily="34" charset="0"/>
                </a:rPr>
                <a:t>8KMCPP</a:t>
              </a:r>
              <a:r>
                <a:rPr lang="en-US" sz="1600" b="1" kern="1200" dirty="0" smtClean="0">
                  <a:solidFill>
                    <a:prstClr val="black"/>
                  </a:solidFill>
                  <a:latin typeface="Calibri"/>
                  <a:ea typeface="+mn-ea"/>
                  <a:cs typeface="+mn-cs"/>
                </a:rPr>
                <a:t>  -</a:t>
              </a:r>
              <a:endParaRPr lang="en-US" sz="1600" b="1" kern="1200" dirty="0">
                <a:solidFill>
                  <a:prstClr val="black"/>
                </a:solidFill>
                <a:latin typeface="Calibri"/>
                <a:ea typeface="+mn-ea"/>
                <a:cs typeface="+mn-cs"/>
              </a:endParaRPr>
            </a:p>
          </p:txBody>
        </p:sp>
        <p:sp>
          <p:nvSpPr>
            <p:cNvPr id="21" name="TextBox 20"/>
            <p:cNvSpPr txBox="1"/>
            <p:nvPr/>
          </p:nvSpPr>
          <p:spPr>
            <a:xfrm>
              <a:off x="4027576" y="4336150"/>
              <a:ext cx="1840568" cy="338554"/>
            </a:xfrm>
            <a:prstGeom prst="rect">
              <a:avLst/>
            </a:prstGeom>
            <a:noFill/>
          </p:spPr>
          <p:txBody>
            <a:bodyPr wrap="none" rtlCol="0">
              <a:spAutoFit/>
            </a:bodyPr>
            <a:lstStyle/>
            <a:p>
              <a:r>
                <a:rPr lang="en-US" sz="1600" b="1" dirty="0">
                  <a:solidFill>
                    <a:prstClr val="black"/>
                  </a:solidFill>
                  <a:latin typeface="Arial" panose="020B0604020202020204" pitchFamily="34" charset="0"/>
                  <a:cs typeface="Arial" panose="020B0604020202020204" pitchFamily="34" charset="0"/>
                </a:rPr>
                <a:t>25</a:t>
              </a:r>
              <a:r>
                <a:rPr lang="en-US" sz="1600" b="1" kern="1200" dirty="0" smtClean="0">
                  <a:solidFill>
                    <a:prstClr val="black"/>
                  </a:solidFill>
                  <a:latin typeface="Calibri"/>
                  <a:ea typeface="+mn-ea"/>
                  <a:cs typeface="+mn-cs"/>
                </a:rPr>
                <a:t>  -  </a:t>
              </a:r>
              <a:r>
                <a:rPr lang="en-US" sz="1600" b="1" dirty="0">
                  <a:solidFill>
                    <a:prstClr val="black"/>
                  </a:solidFill>
                  <a:latin typeface="Arial" panose="020B0604020202020204" pitchFamily="34" charset="0"/>
                  <a:cs typeface="Arial" panose="020B0604020202020204" pitchFamily="34" charset="0"/>
                </a:rPr>
                <a:t>27</a:t>
              </a:r>
              <a:r>
                <a:rPr lang="en-US" sz="1600" b="1" kern="1200" dirty="0" smtClean="0">
                  <a:solidFill>
                    <a:prstClr val="black"/>
                  </a:solidFill>
                  <a:latin typeface="Calibri"/>
                  <a:ea typeface="+mn-ea"/>
                  <a:cs typeface="+mn-cs"/>
                </a:rPr>
                <a:t>  -  </a:t>
              </a:r>
              <a:r>
                <a:rPr lang="en-US" sz="1600" b="1" dirty="0">
                  <a:solidFill>
                    <a:prstClr val="black"/>
                  </a:solidFill>
                  <a:latin typeface="Arial" panose="020B0604020202020204" pitchFamily="34" charset="0"/>
                  <a:cs typeface="Arial" panose="020B0604020202020204" pitchFamily="34" charset="0"/>
                </a:rPr>
                <a:t>25</a:t>
              </a:r>
              <a:r>
                <a:rPr lang="en-US" sz="1600" b="1" kern="1200" dirty="0" smtClean="0">
                  <a:solidFill>
                    <a:prstClr val="black"/>
                  </a:solidFill>
                  <a:latin typeface="Calibri"/>
                  <a:ea typeface="+mn-ea"/>
                  <a:cs typeface="+mn-cs"/>
                </a:rPr>
                <a:t>  -  </a:t>
              </a:r>
              <a:r>
                <a:rPr lang="en-US" sz="1600" b="1" dirty="0">
                  <a:solidFill>
                    <a:prstClr val="black"/>
                  </a:solidFill>
                  <a:latin typeface="Arial" panose="020B0604020202020204" pitchFamily="34" charset="0"/>
                  <a:cs typeface="Arial" panose="020B0604020202020204" pitchFamily="34" charset="0"/>
                </a:rPr>
                <a:t>17</a:t>
              </a:r>
            </a:p>
          </p:txBody>
        </p:sp>
        <p:sp>
          <p:nvSpPr>
            <p:cNvPr id="22" name="TextBox 21"/>
            <p:cNvSpPr txBox="1"/>
            <p:nvPr/>
          </p:nvSpPr>
          <p:spPr>
            <a:xfrm>
              <a:off x="6510626" y="4336150"/>
              <a:ext cx="867545" cy="338554"/>
            </a:xfrm>
            <a:prstGeom prst="rect">
              <a:avLst/>
            </a:prstGeom>
            <a:noFill/>
          </p:spPr>
          <p:txBody>
            <a:bodyPr wrap="none" rtlCol="0">
              <a:spAutoFit/>
            </a:bodyPr>
            <a:lstStyle/>
            <a:p>
              <a:r>
                <a:rPr lang="en-US" sz="1600" b="1" dirty="0">
                  <a:solidFill>
                    <a:prstClr val="black"/>
                  </a:solidFill>
                  <a:latin typeface="Arial" panose="020B0604020202020204" pitchFamily="34" charset="0"/>
                  <a:cs typeface="Arial" panose="020B0604020202020204" pitchFamily="34" charset="0"/>
                </a:rPr>
                <a:t>000000</a:t>
              </a:r>
            </a:p>
          </p:txBody>
        </p:sp>
        <p:grpSp>
          <p:nvGrpSpPr>
            <p:cNvPr id="23" name="Group 29"/>
            <p:cNvGrpSpPr/>
            <p:nvPr/>
          </p:nvGrpSpPr>
          <p:grpSpPr>
            <a:xfrm>
              <a:off x="304800" y="2295940"/>
              <a:ext cx="381000" cy="305594"/>
              <a:chOff x="304800" y="2438400"/>
              <a:chExt cx="381000" cy="305594"/>
            </a:xfrm>
          </p:grpSpPr>
          <p:cxnSp>
            <p:nvCxnSpPr>
              <p:cNvPr id="87" name="Straight Connector 86"/>
              <p:cNvCxnSpPr/>
              <p:nvPr/>
            </p:nvCxnSpPr>
            <p:spPr>
              <a:xfrm>
                <a:off x="304800" y="2438400"/>
                <a:ext cx="381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5400000">
                <a:off x="344556" y="2590800"/>
                <a:ext cx="3048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24" name="Group 33"/>
            <p:cNvGrpSpPr/>
            <p:nvPr/>
          </p:nvGrpSpPr>
          <p:grpSpPr>
            <a:xfrm>
              <a:off x="2617308" y="2295940"/>
              <a:ext cx="381000" cy="381000"/>
              <a:chOff x="304800" y="2438400"/>
              <a:chExt cx="381000" cy="305594"/>
            </a:xfrm>
          </p:grpSpPr>
          <p:cxnSp>
            <p:nvCxnSpPr>
              <p:cNvPr id="85" name="Straight Connector 84"/>
              <p:cNvCxnSpPr/>
              <p:nvPr/>
            </p:nvCxnSpPr>
            <p:spPr>
              <a:xfrm>
                <a:off x="304800" y="2438400"/>
                <a:ext cx="381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rot="5400000">
                <a:off x="344556" y="2590800"/>
                <a:ext cx="3048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25" name="Group 36"/>
            <p:cNvGrpSpPr/>
            <p:nvPr/>
          </p:nvGrpSpPr>
          <p:grpSpPr>
            <a:xfrm>
              <a:off x="3654288" y="2295940"/>
              <a:ext cx="381000" cy="305594"/>
              <a:chOff x="304800" y="2438400"/>
              <a:chExt cx="381000" cy="305594"/>
            </a:xfrm>
          </p:grpSpPr>
          <p:cxnSp>
            <p:nvCxnSpPr>
              <p:cNvPr id="83" name="Straight Connector 82"/>
              <p:cNvCxnSpPr/>
              <p:nvPr/>
            </p:nvCxnSpPr>
            <p:spPr>
              <a:xfrm>
                <a:off x="304800" y="2438400"/>
                <a:ext cx="381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rot="5400000">
                <a:off x="344556" y="2590800"/>
                <a:ext cx="3048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26" name="Group 39"/>
            <p:cNvGrpSpPr/>
            <p:nvPr/>
          </p:nvGrpSpPr>
          <p:grpSpPr>
            <a:xfrm>
              <a:off x="4111488" y="2295940"/>
              <a:ext cx="381000" cy="609600"/>
              <a:chOff x="304800" y="2438400"/>
              <a:chExt cx="381000" cy="305594"/>
            </a:xfrm>
          </p:grpSpPr>
          <p:cxnSp>
            <p:nvCxnSpPr>
              <p:cNvPr id="81" name="Straight Connector 80"/>
              <p:cNvCxnSpPr/>
              <p:nvPr/>
            </p:nvCxnSpPr>
            <p:spPr>
              <a:xfrm>
                <a:off x="304800" y="2438400"/>
                <a:ext cx="381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rot="5400000">
                <a:off x="344556" y="2590800"/>
                <a:ext cx="3048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27" name="Group 42"/>
            <p:cNvGrpSpPr/>
            <p:nvPr/>
          </p:nvGrpSpPr>
          <p:grpSpPr>
            <a:xfrm>
              <a:off x="4542184" y="2295940"/>
              <a:ext cx="381000" cy="990600"/>
              <a:chOff x="304800" y="2438400"/>
              <a:chExt cx="381000" cy="305594"/>
            </a:xfrm>
          </p:grpSpPr>
          <p:cxnSp>
            <p:nvCxnSpPr>
              <p:cNvPr id="79" name="Straight Connector 78"/>
              <p:cNvCxnSpPr/>
              <p:nvPr/>
            </p:nvCxnSpPr>
            <p:spPr>
              <a:xfrm>
                <a:off x="304800" y="2438400"/>
                <a:ext cx="381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5400000">
                <a:off x="344556" y="2590800"/>
                <a:ext cx="3048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28" name="Group 45"/>
            <p:cNvGrpSpPr/>
            <p:nvPr/>
          </p:nvGrpSpPr>
          <p:grpSpPr>
            <a:xfrm>
              <a:off x="5015948" y="2295940"/>
              <a:ext cx="381000" cy="1143000"/>
              <a:chOff x="304800" y="2438400"/>
              <a:chExt cx="381000" cy="305594"/>
            </a:xfrm>
          </p:grpSpPr>
          <p:cxnSp>
            <p:nvCxnSpPr>
              <p:cNvPr id="77" name="Straight Connector 76"/>
              <p:cNvCxnSpPr/>
              <p:nvPr/>
            </p:nvCxnSpPr>
            <p:spPr>
              <a:xfrm>
                <a:off x="304800" y="2438400"/>
                <a:ext cx="381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a:off x="344556" y="2590800"/>
                <a:ext cx="3048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29" name="Group 48"/>
            <p:cNvGrpSpPr/>
            <p:nvPr/>
          </p:nvGrpSpPr>
          <p:grpSpPr>
            <a:xfrm>
              <a:off x="5867400" y="2295940"/>
              <a:ext cx="381000" cy="305594"/>
              <a:chOff x="304800" y="2438400"/>
              <a:chExt cx="381000" cy="305594"/>
            </a:xfrm>
          </p:grpSpPr>
          <p:cxnSp>
            <p:nvCxnSpPr>
              <p:cNvPr id="75" name="Straight Connector 74"/>
              <p:cNvCxnSpPr/>
              <p:nvPr/>
            </p:nvCxnSpPr>
            <p:spPr>
              <a:xfrm>
                <a:off x="304800" y="2438400"/>
                <a:ext cx="381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5400000">
                <a:off x="344556" y="2590800"/>
                <a:ext cx="3048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30" name="Group 51"/>
            <p:cNvGrpSpPr/>
            <p:nvPr/>
          </p:nvGrpSpPr>
          <p:grpSpPr>
            <a:xfrm>
              <a:off x="6324600" y="2295940"/>
              <a:ext cx="381000" cy="685800"/>
              <a:chOff x="304800" y="2438400"/>
              <a:chExt cx="381000" cy="305594"/>
            </a:xfrm>
          </p:grpSpPr>
          <p:cxnSp>
            <p:nvCxnSpPr>
              <p:cNvPr id="73" name="Straight Connector 72"/>
              <p:cNvCxnSpPr/>
              <p:nvPr/>
            </p:nvCxnSpPr>
            <p:spPr>
              <a:xfrm>
                <a:off x="304800" y="2438400"/>
                <a:ext cx="381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5400000">
                <a:off x="344556" y="2590800"/>
                <a:ext cx="3048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31" name="Group 54"/>
            <p:cNvGrpSpPr/>
            <p:nvPr/>
          </p:nvGrpSpPr>
          <p:grpSpPr>
            <a:xfrm>
              <a:off x="1567032" y="4674704"/>
              <a:ext cx="152400" cy="381794"/>
              <a:chOff x="304800" y="2438400"/>
              <a:chExt cx="381000" cy="305594"/>
            </a:xfrm>
          </p:grpSpPr>
          <p:cxnSp>
            <p:nvCxnSpPr>
              <p:cNvPr id="71" name="Straight Connector 70"/>
              <p:cNvCxnSpPr/>
              <p:nvPr/>
            </p:nvCxnSpPr>
            <p:spPr>
              <a:xfrm>
                <a:off x="304800" y="2438400"/>
                <a:ext cx="381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5400000">
                <a:off x="344556" y="2590800"/>
                <a:ext cx="3048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32" name="Group 57"/>
            <p:cNvGrpSpPr/>
            <p:nvPr/>
          </p:nvGrpSpPr>
          <p:grpSpPr>
            <a:xfrm>
              <a:off x="1817930" y="4679206"/>
              <a:ext cx="586408" cy="390940"/>
              <a:chOff x="304800" y="2438400"/>
              <a:chExt cx="381000" cy="305594"/>
            </a:xfrm>
          </p:grpSpPr>
          <p:cxnSp>
            <p:nvCxnSpPr>
              <p:cNvPr id="69" name="Straight Connector 68"/>
              <p:cNvCxnSpPr/>
              <p:nvPr/>
            </p:nvCxnSpPr>
            <p:spPr>
              <a:xfrm>
                <a:off x="304800" y="2438400"/>
                <a:ext cx="381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5400000">
                <a:off x="344556" y="2590800"/>
                <a:ext cx="3048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33" name="Group 60"/>
            <p:cNvGrpSpPr/>
            <p:nvPr/>
          </p:nvGrpSpPr>
          <p:grpSpPr>
            <a:xfrm>
              <a:off x="2696524" y="4674704"/>
              <a:ext cx="381000" cy="583096"/>
              <a:chOff x="304800" y="2438400"/>
              <a:chExt cx="381000" cy="305594"/>
            </a:xfrm>
          </p:grpSpPr>
          <p:cxnSp>
            <p:nvCxnSpPr>
              <p:cNvPr id="67" name="Straight Connector 66"/>
              <p:cNvCxnSpPr/>
              <p:nvPr/>
            </p:nvCxnSpPr>
            <p:spPr>
              <a:xfrm>
                <a:off x="304800" y="2438400"/>
                <a:ext cx="381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344556" y="2590800"/>
                <a:ext cx="3048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34" name="Group 63"/>
            <p:cNvGrpSpPr/>
            <p:nvPr/>
          </p:nvGrpSpPr>
          <p:grpSpPr>
            <a:xfrm>
              <a:off x="4015980" y="4674704"/>
              <a:ext cx="381000" cy="305594"/>
              <a:chOff x="304800" y="2438400"/>
              <a:chExt cx="381000" cy="305594"/>
            </a:xfrm>
          </p:grpSpPr>
          <p:cxnSp>
            <p:nvCxnSpPr>
              <p:cNvPr id="65" name="Straight Connector 64"/>
              <p:cNvCxnSpPr/>
              <p:nvPr/>
            </p:nvCxnSpPr>
            <p:spPr>
              <a:xfrm>
                <a:off x="304800" y="2438400"/>
                <a:ext cx="381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a:off x="344556" y="2590800"/>
                <a:ext cx="3048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35" name="Group 66"/>
            <p:cNvGrpSpPr/>
            <p:nvPr/>
          </p:nvGrpSpPr>
          <p:grpSpPr>
            <a:xfrm>
              <a:off x="4473180" y="4674704"/>
              <a:ext cx="381000" cy="990600"/>
              <a:chOff x="304800" y="2438400"/>
              <a:chExt cx="381000" cy="305594"/>
            </a:xfrm>
          </p:grpSpPr>
          <p:cxnSp>
            <p:nvCxnSpPr>
              <p:cNvPr id="63" name="Straight Connector 62"/>
              <p:cNvCxnSpPr/>
              <p:nvPr/>
            </p:nvCxnSpPr>
            <p:spPr>
              <a:xfrm>
                <a:off x="304800" y="2438400"/>
                <a:ext cx="381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344556" y="2590800"/>
                <a:ext cx="3048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165652" y="2638481"/>
              <a:ext cx="636713" cy="261610"/>
            </a:xfrm>
            <a:prstGeom prst="rect">
              <a:avLst/>
            </a:prstGeom>
            <a:noFill/>
          </p:spPr>
          <p:txBody>
            <a:bodyPr wrap="none" rtlCol="0">
              <a:spAutoFit/>
            </a:bodyPr>
            <a:lstStyle/>
            <a:p>
              <a:r>
                <a:rPr lang="en-US" sz="1100" kern="1200" dirty="0" smtClean="0">
                  <a:solidFill>
                    <a:srgbClr val="1F497D">
                      <a:lumMod val="60000"/>
                      <a:lumOff val="40000"/>
                    </a:srgbClr>
                  </a:solidFill>
                  <a:latin typeface="Arial Black" pitchFamily="34" charset="0"/>
                  <a:ea typeface="+mn-ea"/>
                  <a:cs typeface="+mn-cs"/>
                </a:rPr>
                <a:t>NOAA</a:t>
              </a:r>
              <a:endParaRPr lang="en-US" sz="1100" kern="1200" dirty="0">
                <a:solidFill>
                  <a:srgbClr val="1F497D">
                    <a:lumMod val="60000"/>
                    <a:lumOff val="40000"/>
                  </a:srgbClr>
                </a:solidFill>
                <a:latin typeface="Arial Black" pitchFamily="34" charset="0"/>
                <a:ea typeface="+mn-ea"/>
                <a:cs typeface="+mn-cs"/>
              </a:endParaRPr>
            </a:p>
          </p:txBody>
        </p:sp>
        <p:sp>
          <p:nvSpPr>
            <p:cNvPr id="37" name="TextBox 36"/>
            <p:cNvSpPr txBox="1"/>
            <p:nvPr/>
          </p:nvSpPr>
          <p:spPr>
            <a:xfrm>
              <a:off x="2435143" y="2614388"/>
              <a:ext cx="710451" cy="430887"/>
            </a:xfrm>
            <a:prstGeom prst="rect">
              <a:avLst/>
            </a:prstGeom>
            <a:noFill/>
          </p:spPr>
          <p:txBody>
            <a:bodyPr wrap="none" rtlCol="0">
              <a:spAutoFit/>
            </a:bodyPr>
            <a:lstStyle/>
            <a:p>
              <a:pPr algn="ctr"/>
              <a:r>
                <a:rPr lang="en-US" sz="1100" kern="1200" dirty="0" smtClean="0">
                  <a:solidFill>
                    <a:srgbClr val="1F497D">
                      <a:lumMod val="60000"/>
                      <a:lumOff val="40000"/>
                    </a:srgbClr>
                  </a:solidFill>
                  <a:latin typeface="Arial Black" pitchFamily="34" charset="0"/>
                  <a:ea typeface="+mn-ea"/>
                  <a:cs typeface="+mn-cs"/>
                </a:rPr>
                <a:t>ORF</a:t>
              </a:r>
            </a:p>
            <a:p>
              <a:pPr algn="ctr"/>
              <a:r>
                <a:rPr lang="en-US" sz="1100" kern="1200" dirty="0" smtClean="0">
                  <a:solidFill>
                    <a:srgbClr val="1F497D">
                      <a:lumMod val="60000"/>
                      <a:lumOff val="40000"/>
                    </a:srgbClr>
                  </a:solidFill>
                  <a:latin typeface="Arial Black" pitchFamily="34" charset="0"/>
                  <a:ea typeface="+mn-ea"/>
                  <a:cs typeface="+mn-cs"/>
                </a:rPr>
                <a:t>(18/19)</a:t>
              </a:r>
              <a:endParaRPr lang="en-US" sz="1100" kern="1200" dirty="0">
                <a:solidFill>
                  <a:srgbClr val="1F497D">
                    <a:lumMod val="60000"/>
                    <a:lumOff val="40000"/>
                  </a:srgbClr>
                </a:solidFill>
                <a:latin typeface="Arial Black" pitchFamily="34" charset="0"/>
                <a:ea typeface="+mn-ea"/>
                <a:cs typeface="+mn-cs"/>
              </a:endParaRPr>
            </a:p>
          </p:txBody>
        </p:sp>
        <p:sp>
          <p:nvSpPr>
            <p:cNvPr id="38" name="TextBox 37"/>
            <p:cNvSpPr txBox="1"/>
            <p:nvPr/>
          </p:nvSpPr>
          <p:spPr>
            <a:xfrm>
              <a:off x="3572986" y="2534480"/>
              <a:ext cx="521297" cy="261610"/>
            </a:xfrm>
            <a:prstGeom prst="rect">
              <a:avLst/>
            </a:prstGeom>
            <a:noFill/>
          </p:spPr>
          <p:txBody>
            <a:bodyPr wrap="none" rtlCol="0">
              <a:spAutoFit/>
            </a:bodyPr>
            <a:lstStyle/>
            <a:p>
              <a:r>
                <a:rPr lang="en-US" sz="1100" kern="1200" dirty="0" smtClean="0">
                  <a:solidFill>
                    <a:srgbClr val="1F497D">
                      <a:lumMod val="60000"/>
                      <a:lumOff val="40000"/>
                    </a:srgbClr>
                  </a:solidFill>
                  <a:latin typeface="Arial Black" pitchFamily="34" charset="0"/>
                  <a:ea typeface="+mn-ea"/>
                  <a:cs typeface="+mn-cs"/>
                </a:rPr>
                <a:t>NOS</a:t>
              </a:r>
              <a:endParaRPr lang="en-US" sz="1100" kern="1200" dirty="0">
                <a:solidFill>
                  <a:srgbClr val="1F497D">
                    <a:lumMod val="60000"/>
                    <a:lumOff val="40000"/>
                  </a:srgbClr>
                </a:solidFill>
                <a:latin typeface="Arial Black" pitchFamily="34" charset="0"/>
                <a:ea typeface="+mn-ea"/>
                <a:cs typeface="+mn-cs"/>
              </a:endParaRPr>
            </a:p>
          </p:txBody>
        </p:sp>
        <p:sp>
          <p:nvSpPr>
            <p:cNvPr id="39" name="TextBox 38"/>
            <p:cNvSpPr txBox="1"/>
            <p:nvPr/>
          </p:nvSpPr>
          <p:spPr>
            <a:xfrm>
              <a:off x="3710580" y="2825271"/>
              <a:ext cx="851515" cy="769441"/>
            </a:xfrm>
            <a:prstGeom prst="rect">
              <a:avLst/>
            </a:prstGeom>
            <a:noFill/>
          </p:spPr>
          <p:txBody>
            <a:bodyPr wrap="none" rtlCol="0">
              <a:spAutoFit/>
            </a:bodyPr>
            <a:lstStyle/>
            <a:p>
              <a:r>
                <a:rPr lang="en-US" sz="1100" kern="1200" dirty="0" smtClean="0">
                  <a:solidFill>
                    <a:srgbClr val="1F497D">
                      <a:lumMod val="60000"/>
                      <a:lumOff val="40000"/>
                    </a:srgbClr>
                  </a:solidFill>
                  <a:latin typeface="Arial Black" pitchFamily="34" charset="0"/>
                  <a:ea typeface="+mn-ea"/>
                  <a:cs typeface="+mn-cs"/>
                </a:rPr>
                <a:t>Ocean &amp;</a:t>
              </a:r>
            </a:p>
            <a:p>
              <a:r>
                <a:rPr lang="en-US" sz="1100" kern="1200" dirty="0" smtClean="0">
                  <a:solidFill>
                    <a:srgbClr val="1F497D">
                      <a:lumMod val="60000"/>
                      <a:lumOff val="40000"/>
                    </a:srgbClr>
                  </a:solidFill>
                  <a:latin typeface="Arial Black" pitchFamily="34" charset="0"/>
                  <a:ea typeface="+mn-ea"/>
                  <a:cs typeface="+mn-cs"/>
                </a:rPr>
                <a:t>Coastal </a:t>
              </a:r>
            </a:p>
            <a:p>
              <a:r>
                <a:rPr lang="en-US" sz="1100" kern="1200" dirty="0" err="1" smtClean="0">
                  <a:solidFill>
                    <a:srgbClr val="1F497D">
                      <a:lumMod val="60000"/>
                      <a:lumOff val="40000"/>
                    </a:srgbClr>
                  </a:solidFill>
                  <a:latin typeface="Arial Black" pitchFamily="34" charset="0"/>
                  <a:ea typeface="+mn-ea"/>
                  <a:cs typeface="+mn-cs"/>
                </a:rPr>
                <a:t>Mgmt</a:t>
              </a:r>
              <a:endParaRPr lang="en-US" sz="1100" kern="1200" dirty="0" smtClean="0">
                <a:solidFill>
                  <a:srgbClr val="1F497D">
                    <a:lumMod val="60000"/>
                    <a:lumOff val="40000"/>
                  </a:srgbClr>
                </a:solidFill>
                <a:latin typeface="Arial Black" pitchFamily="34" charset="0"/>
                <a:ea typeface="+mn-ea"/>
                <a:cs typeface="+mn-cs"/>
              </a:endParaRPr>
            </a:p>
            <a:p>
              <a:r>
                <a:rPr lang="en-US" sz="1100" kern="1200" dirty="0" err="1" smtClean="0">
                  <a:solidFill>
                    <a:srgbClr val="1F497D">
                      <a:lumMod val="60000"/>
                      <a:lumOff val="40000"/>
                    </a:srgbClr>
                  </a:solidFill>
                  <a:latin typeface="Arial Black" pitchFamily="34" charset="0"/>
                  <a:ea typeface="+mn-ea"/>
                  <a:cs typeface="+mn-cs"/>
                </a:rPr>
                <a:t>Svcs</a:t>
              </a:r>
              <a:endParaRPr lang="en-US" sz="1100" kern="1200" dirty="0">
                <a:solidFill>
                  <a:srgbClr val="1F497D">
                    <a:lumMod val="60000"/>
                    <a:lumOff val="40000"/>
                  </a:srgbClr>
                </a:solidFill>
                <a:latin typeface="Arial Black" pitchFamily="34" charset="0"/>
                <a:ea typeface="+mn-ea"/>
                <a:cs typeface="+mn-cs"/>
              </a:endParaRPr>
            </a:p>
          </p:txBody>
        </p:sp>
        <p:sp>
          <p:nvSpPr>
            <p:cNvPr id="40" name="TextBox 39"/>
            <p:cNvSpPr txBox="1"/>
            <p:nvPr/>
          </p:nvSpPr>
          <p:spPr>
            <a:xfrm>
              <a:off x="4247707" y="3223988"/>
              <a:ext cx="819455" cy="430887"/>
            </a:xfrm>
            <a:prstGeom prst="rect">
              <a:avLst/>
            </a:prstGeom>
            <a:noFill/>
          </p:spPr>
          <p:txBody>
            <a:bodyPr wrap="none" rtlCol="0">
              <a:spAutoFit/>
            </a:bodyPr>
            <a:lstStyle/>
            <a:p>
              <a:pPr algn="ctr"/>
              <a:r>
                <a:rPr lang="en-US" sz="1100" kern="1200" dirty="0" smtClean="0">
                  <a:solidFill>
                    <a:srgbClr val="1F497D">
                      <a:lumMod val="60000"/>
                      <a:lumOff val="40000"/>
                    </a:srgbClr>
                  </a:solidFill>
                  <a:latin typeface="Arial Black" pitchFamily="34" charset="0"/>
                  <a:ea typeface="+mn-ea"/>
                  <a:cs typeface="+mn-cs"/>
                </a:rPr>
                <a:t>Coastal </a:t>
              </a:r>
            </a:p>
            <a:p>
              <a:pPr algn="ctr"/>
              <a:r>
                <a:rPr lang="en-US" sz="1100" kern="1200" dirty="0" smtClean="0">
                  <a:solidFill>
                    <a:srgbClr val="1F497D">
                      <a:lumMod val="60000"/>
                      <a:lumOff val="40000"/>
                    </a:srgbClr>
                  </a:solidFill>
                  <a:latin typeface="Arial Black" pitchFamily="34" charset="0"/>
                  <a:ea typeface="+mn-ea"/>
                  <a:cs typeface="+mn-cs"/>
                </a:rPr>
                <a:t>Zone</a:t>
              </a:r>
              <a:endParaRPr lang="en-US" sz="1100" kern="1200" dirty="0">
                <a:solidFill>
                  <a:srgbClr val="1F497D">
                    <a:lumMod val="60000"/>
                    <a:lumOff val="40000"/>
                  </a:srgbClr>
                </a:solidFill>
                <a:latin typeface="Arial Black" pitchFamily="34" charset="0"/>
                <a:ea typeface="+mn-ea"/>
                <a:cs typeface="+mn-cs"/>
              </a:endParaRPr>
            </a:p>
          </p:txBody>
        </p:sp>
        <p:sp>
          <p:nvSpPr>
            <p:cNvPr id="41" name="TextBox 40"/>
            <p:cNvSpPr txBox="1"/>
            <p:nvPr/>
          </p:nvSpPr>
          <p:spPr>
            <a:xfrm>
              <a:off x="4857306" y="3398392"/>
              <a:ext cx="1353781" cy="430887"/>
            </a:xfrm>
            <a:prstGeom prst="rect">
              <a:avLst/>
            </a:prstGeom>
            <a:noFill/>
          </p:spPr>
          <p:txBody>
            <a:bodyPr wrap="square" rtlCol="0">
              <a:spAutoFit/>
            </a:bodyPr>
            <a:lstStyle/>
            <a:p>
              <a:r>
                <a:rPr lang="en-US" sz="1100" dirty="0" smtClean="0">
                  <a:solidFill>
                    <a:srgbClr val="1F497D">
                      <a:lumMod val="60000"/>
                      <a:lumOff val="40000"/>
                    </a:srgbClr>
                  </a:solidFill>
                  <a:latin typeface="Arial Black" pitchFamily="34" charset="0"/>
                </a:rPr>
                <a:t>Ocean &amp; Coastal Mgmt.</a:t>
              </a:r>
              <a:endParaRPr lang="en-US" sz="1100" kern="1200" dirty="0">
                <a:solidFill>
                  <a:srgbClr val="1F497D">
                    <a:lumMod val="60000"/>
                    <a:lumOff val="40000"/>
                  </a:srgbClr>
                </a:solidFill>
                <a:latin typeface="Arial Black" pitchFamily="34" charset="0"/>
                <a:ea typeface="+mn-ea"/>
                <a:cs typeface="+mn-cs"/>
              </a:endParaRPr>
            </a:p>
          </p:txBody>
        </p:sp>
        <p:sp>
          <p:nvSpPr>
            <p:cNvPr id="42" name="TextBox 41"/>
            <p:cNvSpPr txBox="1"/>
            <p:nvPr/>
          </p:nvSpPr>
          <p:spPr>
            <a:xfrm>
              <a:off x="5789410" y="2551836"/>
              <a:ext cx="521297" cy="261610"/>
            </a:xfrm>
            <a:prstGeom prst="rect">
              <a:avLst/>
            </a:prstGeom>
            <a:noFill/>
          </p:spPr>
          <p:txBody>
            <a:bodyPr wrap="none" rtlCol="0">
              <a:spAutoFit/>
            </a:bodyPr>
            <a:lstStyle/>
            <a:p>
              <a:r>
                <a:rPr lang="en-US" sz="1100" kern="1200" dirty="0" smtClean="0">
                  <a:solidFill>
                    <a:srgbClr val="1F497D">
                      <a:lumMod val="60000"/>
                      <a:lumOff val="40000"/>
                    </a:srgbClr>
                  </a:solidFill>
                  <a:latin typeface="Arial Black" pitchFamily="34" charset="0"/>
                  <a:ea typeface="+mn-ea"/>
                  <a:cs typeface="+mn-cs"/>
                </a:rPr>
                <a:t>NOS</a:t>
              </a:r>
              <a:endParaRPr lang="en-US" sz="1100" kern="1200" dirty="0">
                <a:solidFill>
                  <a:srgbClr val="1F497D">
                    <a:lumMod val="60000"/>
                    <a:lumOff val="40000"/>
                  </a:srgbClr>
                </a:solidFill>
                <a:latin typeface="Arial Black" pitchFamily="34" charset="0"/>
                <a:ea typeface="+mn-ea"/>
                <a:cs typeface="+mn-cs"/>
              </a:endParaRPr>
            </a:p>
          </p:txBody>
        </p:sp>
        <p:sp>
          <p:nvSpPr>
            <p:cNvPr id="43" name="TextBox 42"/>
            <p:cNvSpPr txBox="1"/>
            <p:nvPr/>
          </p:nvSpPr>
          <p:spPr>
            <a:xfrm>
              <a:off x="5729776" y="2913500"/>
              <a:ext cx="2095445" cy="430887"/>
            </a:xfrm>
            <a:prstGeom prst="rect">
              <a:avLst/>
            </a:prstGeom>
            <a:noFill/>
          </p:spPr>
          <p:txBody>
            <a:bodyPr wrap="none" rtlCol="0">
              <a:spAutoFit/>
            </a:bodyPr>
            <a:lstStyle/>
            <a:p>
              <a:r>
                <a:rPr lang="en-US" sz="1100" kern="1200" dirty="0" smtClean="0">
                  <a:solidFill>
                    <a:srgbClr val="1F497D">
                      <a:lumMod val="60000"/>
                      <a:lumOff val="40000"/>
                    </a:srgbClr>
                  </a:solidFill>
                  <a:latin typeface="Arial Black" pitchFamily="34" charset="0"/>
                  <a:ea typeface="+mn-ea"/>
                  <a:cs typeface="+mn-cs"/>
                </a:rPr>
                <a:t>Center for Operational</a:t>
              </a:r>
            </a:p>
            <a:p>
              <a:r>
                <a:rPr lang="en-US" sz="1100" kern="1200" dirty="0" smtClean="0">
                  <a:solidFill>
                    <a:srgbClr val="1F497D">
                      <a:lumMod val="60000"/>
                      <a:lumOff val="40000"/>
                    </a:srgbClr>
                  </a:solidFill>
                  <a:latin typeface="Arial Black" pitchFamily="34" charset="0"/>
                  <a:ea typeface="+mn-ea"/>
                  <a:cs typeface="+mn-cs"/>
                </a:rPr>
                <a:t>Oceanographic Products</a:t>
              </a:r>
              <a:endParaRPr lang="en-US" sz="1100" kern="1200" dirty="0">
                <a:solidFill>
                  <a:srgbClr val="1F497D">
                    <a:lumMod val="60000"/>
                    <a:lumOff val="40000"/>
                  </a:srgbClr>
                </a:solidFill>
                <a:latin typeface="Arial Black" pitchFamily="34" charset="0"/>
                <a:ea typeface="+mn-ea"/>
                <a:cs typeface="+mn-cs"/>
              </a:endParaRPr>
            </a:p>
          </p:txBody>
        </p:sp>
        <p:sp>
          <p:nvSpPr>
            <p:cNvPr id="44" name="TextBox 43"/>
            <p:cNvSpPr txBox="1"/>
            <p:nvPr/>
          </p:nvSpPr>
          <p:spPr>
            <a:xfrm>
              <a:off x="5736608" y="3327484"/>
              <a:ext cx="2235348" cy="253916"/>
            </a:xfrm>
            <a:prstGeom prst="rect">
              <a:avLst/>
            </a:prstGeom>
            <a:noFill/>
          </p:spPr>
          <p:txBody>
            <a:bodyPr wrap="none" rtlCol="0">
              <a:spAutoFit/>
            </a:bodyPr>
            <a:lstStyle/>
            <a:p>
              <a:r>
                <a:rPr lang="en-US" sz="1050" b="1" i="1" kern="1200" dirty="0" smtClean="0">
                  <a:solidFill>
                    <a:prstClr val="black"/>
                  </a:solidFill>
                  <a:latin typeface="Arial" panose="020B0604020202020204" pitchFamily="34" charset="0"/>
                  <a:cs typeface="Arial" panose="020B0604020202020204" pitchFamily="34" charset="0"/>
                </a:rPr>
                <a:t>{1</a:t>
              </a:r>
              <a:r>
                <a:rPr lang="en-US" sz="1050" b="1" i="1" kern="1200" baseline="30000" dirty="0" smtClean="0">
                  <a:solidFill>
                    <a:prstClr val="black"/>
                  </a:solidFill>
                  <a:latin typeface="Arial" panose="020B0604020202020204" pitchFamily="34" charset="0"/>
                  <a:cs typeface="Arial" panose="020B0604020202020204" pitchFamily="34" charset="0"/>
                </a:rPr>
                <a:t>st</a:t>
              </a:r>
              <a:r>
                <a:rPr lang="en-US" sz="1050" b="1" i="1" kern="1200" dirty="0" smtClean="0">
                  <a:solidFill>
                    <a:prstClr val="black"/>
                  </a:solidFill>
                  <a:latin typeface="Arial" panose="020B0604020202020204" pitchFamily="34" charset="0"/>
                  <a:cs typeface="Arial" panose="020B0604020202020204" pitchFamily="34" charset="0"/>
                </a:rPr>
                <a:t> two levels identify LO/FMC}</a:t>
              </a:r>
              <a:endParaRPr lang="en-US" sz="1050" b="1" i="1" kern="1200" dirty="0">
                <a:solidFill>
                  <a:prstClr val="black"/>
                </a:solidFill>
                <a:latin typeface="Arial" panose="020B0604020202020204" pitchFamily="34" charset="0"/>
                <a:cs typeface="Arial" panose="020B0604020202020204" pitchFamily="34" charset="0"/>
              </a:endParaRPr>
            </a:p>
          </p:txBody>
        </p:sp>
        <p:sp>
          <p:nvSpPr>
            <p:cNvPr id="45" name="TextBox 44"/>
            <p:cNvSpPr txBox="1"/>
            <p:nvPr/>
          </p:nvSpPr>
          <p:spPr>
            <a:xfrm>
              <a:off x="1429683" y="5056498"/>
              <a:ext cx="388247" cy="261610"/>
            </a:xfrm>
            <a:prstGeom prst="rect">
              <a:avLst/>
            </a:prstGeom>
            <a:noFill/>
          </p:spPr>
          <p:txBody>
            <a:bodyPr wrap="none" rtlCol="0">
              <a:spAutoFit/>
            </a:bodyPr>
            <a:lstStyle/>
            <a:p>
              <a:pPr algn="ctr"/>
              <a:r>
                <a:rPr lang="en-US" sz="1100" kern="1200" dirty="0" smtClean="0">
                  <a:solidFill>
                    <a:srgbClr val="1F497D">
                      <a:lumMod val="60000"/>
                      <a:lumOff val="40000"/>
                    </a:srgbClr>
                  </a:solidFill>
                  <a:latin typeface="Arial Black" pitchFamily="34" charset="0"/>
                  <a:ea typeface="+mn-ea"/>
                  <a:cs typeface="+mn-cs"/>
                </a:rPr>
                <a:t>FY</a:t>
              </a:r>
            </a:p>
          </p:txBody>
        </p:sp>
        <p:sp>
          <p:nvSpPr>
            <p:cNvPr id="46" name="TextBox 45"/>
            <p:cNvSpPr txBox="1"/>
            <p:nvPr/>
          </p:nvSpPr>
          <p:spPr>
            <a:xfrm>
              <a:off x="3505200" y="3779392"/>
              <a:ext cx="2599379" cy="253916"/>
            </a:xfrm>
            <a:prstGeom prst="rect">
              <a:avLst/>
            </a:prstGeom>
            <a:noFill/>
          </p:spPr>
          <p:txBody>
            <a:bodyPr wrap="none" rtlCol="0">
              <a:spAutoFit/>
            </a:bodyPr>
            <a:lstStyle/>
            <a:p>
              <a:r>
                <a:rPr lang="en-US" sz="1050" b="1" i="1" kern="1200" dirty="0" smtClean="0">
                  <a:solidFill>
                    <a:prstClr val="black"/>
                  </a:solidFill>
                  <a:latin typeface="Arial" panose="020B0604020202020204" pitchFamily="34" charset="0"/>
                  <a:cs typeface="Arial" panose="020B0604020202020204" pitchFamily="34" charset="0"/>
                </a:rPr>
                <a:t>{Activity/Sub-Activity/Line Item/PPA}</a:t>
              </a:r>
              <a:endParaRPr lang="en-US" sz="1050" b="1" i="1" kern="1200" dirty="0">
                <a:solidFill>
                  <a:prstClr val="black"/>
                </a:solidFill>
                <a:latin typeface="Arial" panose="020B0604020202020204" pitchFamily="34" charset="0"/>
                <a:cs typeface="Arial" panose="020B0604020202020204" pitchFamily="34" charset="0"/>
              </a:endParaRPr>
            </a:p>
          </p:txBody>
        </p:sp>
        <p:sp>
          <p:nvSpPr>
            <p:cNvPr id="47" name="TextBox 46"/>
            <p:cNvSpPr txBox="1"/>
            <p:nvPr/>
          </p:nvSpPr>
          <p:spPr>
            <a:xfrm>
              <a:off x="1684728" y="5055704"/>
              <a:ext cx="899605" cy="600164"/>
            </a:xfrm>
            <a:prstGeom prst="rect">
              <a:avLst/>
            </a:prstGeom>
            <a:noFill/>
          </p:spPr>
          <p:txBody>
            <a:bodyPr wrap="none" rtlCol="0">
              <a:spAutoFit/>
            </a:bodyPr>
            <a:lstStyle/>
            <a:p>
              <a:pPr algn="ctr"/>
              <a:r>
                <a:rPr lang="en-US" sz="1100" kern="1200" dirty="0">
                  <a:solidFill>
                    <a:srgbClr val="1F497D">
                      <a:lumMod val="60000"/>
                      <a:lumOff val="40000"/>
                    </a:srgbClr>
                  </a:solidFill>
                  <a:latin typeface="Arial Black" pitchFamily="34" charset="0"/>
                  <a:ea typeface="+mn-ea"/>
                  <a:cs typeface="+mn-cs"/>
                </a:rPr>
                <a:t>Policy, </a:t>
              </a:r>
              <a:endParaRPr lang="en-US" sz="1100" kern="1200" dirty="0" smtClean="0">
                <a:solidFill>
                  <a:srgbClr val="1F497D">
                    <a:lumMod val="60000"/>
                    <a:lumOff val="40000"/>
                  </a:srgbClr>
                </a:solidFill>
                <a:latin typeface="Arial Black" pitchFamily="34" charset="0"/>
                <a:ea typeface="+mn-ea"/>
                <a:cs typeface="+mn-cs"/>
              </a:endParaRPr>
            </a:p>
            <a:p>
              <a:pPr algn="ctr"/>
              <a:r>
                <a:rPr lang="en-US" sz="1100" kern="1200" dirty="0" smtClean="0">
                  <a:solidFill>
                    <a:srgbClr val="1F497D">
                      <a:lumMod val="60000"/>
                      <a:lumOff val="40000"/>
                    </a:srgbClr>
                  </a:solidFill>
                  <a:latin typeface="Arial Black" pitchFamily="34" charset="0"/>
                  <a:ea typeface="+mn-ea"/>
                  <a:cs typeface="+mn-cs"/>
                </a:rPr>
                <a:t>Planning </a:t>
              </a:r>
            </a:p>
            <a:p>
              <a:pPr algn="ctr"/>
              <a:r>
                <a:rPr lang="en-US" sz="1100" kern="1200" dirty="0" smtClean="0">
                  <a:solidFill>
                    <a:srgbClr val="1F497D">
                      <a:lumMod val="60000"/>
                      <a:lumOff val="40000"/>
                    </a:srgbClr>
                  </a:solidFill>
                  <a:latin typeface="Arial Black" pitchFamily="34" charset="0"/>
                  <a:ea typeface="+mn-ea"/>
                  <a:cs typeface="+mn-cs"/>
                </a:rPr>
                <a:t>&amp; Comm.</a:t>
              </a:r>
              <a:endParaRPr lang="en-US" sz="1100" kern="1200" dirty="0">
                <a:solidFill>
                  <a:srgbClr val="1F497D">
                    <a:lumMod val="60000"/>
                    <a:lumOff val="40000"/>
                  </a:srgbClr>
                </a:solidFill>
                <a:latin typeface="Arial Black" pitchFamily="34" charset="0"/>
                <a:ea typeface="+mn-ea"/>
                <a:cs typeface="+mn-cs"/>
              </a:endParaRPr>
            </a:p>
          </p:txBody>
        </p:sp>
        <p:sp>
          <p:nvSpPr>
            <p:cNvPr id="48" name="TextBox 47"/>
            <p:cNvSpPr txBox="1"/>
            <p:nvPr/>
          </p:nvSpPr>
          <p:spPr>
            <a:xfrm>
              <a:off x="2638560" y="4342608"/>
              <a:ext cx="595035" cy="338554"/>
            </a:xfrm>
            <a:prstGeom prst="rect">
              <a:avLst/>
            </a:prstGeom>
            <a:noFill/>
          </p:spPr>
          <p:txBody>
            <a:bodyPr wrap="none" rtlCol="0">
              <a:spAutoFit/>
            </a:bodyPr>
            <a:lstStyle/>
            <a:p>
              <a:r>
                <a:rPr lang="en-US" sz="1600" b="1" kern="1200" dirty="0" smtClean="0">
                  <a:solidFill>
                    <a:prstClr val="black"/>
                  </a:solidFill>
                  <a:latin typeface="Calibri"/>
                  <a:ea typeface="+mn-ea"/>
                  <a:cs typeface="+mn-cs"/>
                </a:rPr>
                <a:t> </a:t>
              </a:r>
              <a:r>
                <a:rPr lang="en-US" sz="1600" b="1" dirty="0">
                  <a:solidFill>
                    <a:prstClr val="black"/>
                  </a:solidFill>
                  <a:latin typeface="Arial" panose="020B0604020202020204" pitchFamily="34" charset="0"/>
                  <a:cs typeface="Arial" panose="020B0604020202020204" pitchFamily="34" charset="0"/>
                </a:rPr>
                <a:t>P96</a:t>
              </a:r>
            </a:p>
          </p:txBody>
        </p:sp>
        <p:sp>
          <p:nvSpPr>
            <p:cNvPr id="49" name="TextBox 48"/>
            <p:cNvSpPr txBox="1"/>
            <p:nvPr/>
          </p:nvSpPr>
          <p:spPr>
            <a:xfrm>
              <a:off x="2447385" y="5227192"/>
              <a:ext cx="962122" cy="261610"/>
            </a:xfrm>
            <a:prstGeom prst="rect">
              <a:avLst/>
            </a:prstGeom>
            <a:noFill/>
          </p:spPr>
          <p:txBody>
            <a:bodyPr wrap="none" rtlCol="0">
              <a:spAutoFit/>
            </a:bodyPr>
            <a:lstStyle/>
            <a:p>
              <a:pPr algn="ctr"/>
              <a:r>
                <a:rPr lang="en-US" sz="1100" kern="1200" dirty="0" smtClean="0">
                  <a:solidFill>
                    <a:srgbClr val="1F497D">
                      <a:lumMod val="60000"/>
                      <a:lumOff val="40000"/>
                    </a:srgbClr>
                  </a:solidFill>
                  <a:latin typeface="Arial Black" pitchFamily="34" charset="0"/>
                  <a:ea typeface="+mn-ea"/>
                  <a:cs typeface="+mn-cs"/>
                </a:rPr>
                <a:t>Geo Tools</a:t>
              </a:r>
              <a:endParaRPr lang="en-US" sz="1100" kern="1200" dirty="0">
                <a:solidFill>
                  <a:srgbClr val="1F497D">
                    <a:lumMod val="60000"/>
                    <a:lumOff val="40000"/>
                  </a:srgbClr>
                </a:solidFill>
                <a:latin typeface="Arial Black" pitchFamily="34" charset="0"/>
                <a:ea typeface="+mn-ea"/>
                <a:cs typeface="+mn-cs"/>
              </a:endParaRPr>
            </a:p>
          </p:txBody>
        </p:sp>
        <p:sp>
          <p:nvSpPr>
            <p:cNvPr id="50" name="TextBox 49"/>
            <p:cNvSpPr txBox="1"/>
            <p:nvPr/>
          </p:nvSpPr>
          <p:spPr>
            <a:xfrm>
              <a:off x="443117" y="5758072"/>
              <a:ext cx="3480441" cy="415498"/>
            </a:xfrm>
            <a:prstGeom prst="rect">
              <a:avLst/>
            </a:prstGeom>
            <a:noFill/>
          </p:spPr>
          <p:txBody>
            <a:bodyPr wrap="none" rtlCol="0">
              <a:spAutoFit/>
            </a:bodyPr>
            <a:lstStyle/>
            <a:p>
              <a:pPr algn="ctr"/>
              <a:r>
                <a:rPr lang="en-US" sz="1050" b="1" i="1" kern="1200" dirty="0" smtClean="0">
                  <a:solidFill>
                    <a:prstClr val="black"/>
                  </a:solidFill>
                  <a:latin typeface="Arial" panose="020B0604020202020204" pitchFamily="34" charset="0"/>
                  <a:cs typeface="Arial" panose="020B0604020202020204" pitchFamily="34" charset="0"/>
                </a:rPr>
                <a:t>{Identifies line, program or staff office for </a:t>
              </a:r>
            </a:p>
            <a:p>
              <a:pPr algn="ctr"/>
              <a:r>
                <a:rPr lang="en-US" sz="1050" b="1" i="1" kern="1200" dirty="0" smtClean="0">
                  <a:solidFill>
                    <a:prstClr val="black"/>
                  </a:solidFill>
                  <a:latin typeface="Arial" panose="020B0604020202020204" pitchFamily="34" charset="0"/>
                  <a:cs typeface="Arial" panose="020B0604020202020204" pitchFamily="34" charset="0"/>
                </a:rPr>
                <a:t>No-Year funds  </a:t>
              </a:r>
              <a:r>
                <a:rPr lang="en-US" sz="1050" b="1" i="1" u="sng" kern="1200" dirty="0" smtClean="0">
                  <a:solidFill>
                    <a:prstClr val="black"/>
                  </a:solidFill>
                  <a:latin typeface="Arial" panose="020B0604020202020204" pitchFamily="34" charset="0"/>
                  <a:cs typeface="Arial" panose="020B0604020202020204" pitchFamily="34" charset="0"/>
                </a:rPr>
                <a:t>Or</a:t>
              </a:r>
              <a:r>
                <a:rPr lang="en-US" sz="1050" b="1" i="1" kern="1200" dirty="0" smtClean="0">
                  <a:solidFill>
                    <a:prstClr val="black"/>
                  </a:solidFill>
                  <a:latin typeface="Arial" panose="020B0604020202020204" pitchFamily="34" charset="0"/>
                  <a:cs typeface="Arial" panose="020B0604020202020204" pitchFamily="34" charset="0"/>
                </a:rPr>
                <a:t>  Fiscal Year for Multi-Year funds}</a:t>
              </a:r>
              <a:endParaRPr lang="en-US" sz="1050" b="1" i="1" kern="1200" dirty="0">
                <a:solidFill>
                  <a:prstClr val="black"/>
                </a:solidFill>
                <a:latin typeface="Arial" panose="020B0604020202020204" pitchFamily="34" charset="0"/>
                <a:cs typeface="Arial" panose="020B0604020202020204" pitchFamily="34" charset="0"/>
              </a:endParaRPr>
            </a:p>
          </p:txBody>
        </p:sp>
        <p:sp>
          <p:nvSpPr>
            <p:cNvPr id="51" name="Rectangle 50">
              <a:hlinkClick r:id="rId3"/>
            </p:cNvPr>
            <p:cNvSpPr/>
            <p:nvPr/>
          </p:nvSpPr>
          <p:spPr>
            <a:xfrm>
              <a:off x="3124200" y="6418269"/>
              <a:ext cx="5257800" cy="307777"/>
            </a:xfrm>
            <a:prstGeom prst="rect">
              <a:avLst/>
            </a:prstGeom>
          </p:spPr>
          <p:txBody>
            <a:bodyPr wrap="square">
              <a:spAutoFit/>
            </a:bodyPr>
            <a:lstStyle/>
            <a:p>
              <a:r>
                <a:rPr lang="en-US" sz="1400" b="1" kern="1200" dirty="0" smtClean="0">
                  <a:solidFill>
                    <a:srgbClr val="0085B4"/>
                  </a:solidFill>
                  <a:latin typeface="Calibri"/>
                  <a:ea typeface="+mn-ea"/>
                  <a:cs typeface="+mn-cs"/>
                  <a:hlinkClick r:id="rId3"/>
                </a:rPr>
                <a:t>https://cbsquery.rdc.noaa.gov/search/validateCAMSaccs310g.html</a:t>
              </a:r>
              <a:endParaRPr lang="en-US" sz="1400" b="1" kern="1200" dirty="0">
                <a:solidFill>
                  <a:srgbClr val="0085B4"/>
                </a:solidFill>
                <a:latin typeface="Calibri"/>
                <a:ea typeface="+mn-ea"/>
                <a:cs typeface="+mn-cs"/>
              </a:endParaRPr>
            </a:p>
          </p:txBody>
        </p:sp>
        <p:sp>
          <p:nvSpPr>
            <p:cNvPr id="52" name="TextBox 51"/>
            <p:cNvSpPr txBox="1"/>
            <p:nvPr/>
          </p:nvSpPr>
          <p:spPr>
            <a:xfrm>
              <a:off x="1524000" y="6418269"/>
              <a:ext cx="1388457" cy="307777"/>
            </a:xfrm>
            <a:prstGeom prst="rect">
              <a:avLst/>
            </a:prstGeom>
            <a:noFill/>
          </p:spPr>
          <p:txBody>
            <a:bodyPr wrap="none" rtlCol="0">
              <a:spAutoFit/>
            </a:bodyPr>
            <a:lstStyle/>
            <a:p>
              <a:r>
                <a:rPr lang="en-US" b="1" kern="1200" dirty="0" smtClean="0">
                  <a:solidFill>
                    <a:prstClr val="black"/>
                  </a:solidFill>
                  <a:latin typeface="Calibri"/>
                  <a:ea typeface="+mn-ea"/>
                  <a:cs typeface="+mn-cs"/>
                </a:rPr>
                <a:t>ACCS Validation:</a:t>
              </a:r>
              <a:endParaRPr lang="en-US" b="1" kern="1200" dirty="0">
                <a:solidFill>
                  <a:prstClr val="black"/>
                </a:solidFill>
                <a:latin typeface="Calibri"/>
                <a:ea typeface="+mn-ea"/>
                <a:cs typeface="+mn-cs"/>
              </a:endParaRPr>
            </a:p>
          </p:txBody>
        </p:sp>
        <p:sp>
          <p:nvSpPr>
            <p:cNvPr id="53" name="TextBox 52"/>
            <p:cNvSpPr txBox="1"/>
            <p:nvPr/>
          </p:nvSpPr>
          <p:spPr>
            <a:xfrm>
              <a:off x="3431122" y="4979504"/>
              <a:ext cx="1232453" cy="646331"/>
            </a:xfrm>
            <a:prstGeom prst="rect">
              <a:avLst/>
            </a:prstGeom>
            <a:noFill/>
          </p:spPr>
          <p:txBody>
            <a:bodyPr wrap="none" rtlCol="0">
              <a:spAutoFit/>
            </a:bodyPr>
            <a:lstStyle/>
            <a:p>
              <a:pPr algn="ctr"/>
              <a:r>
                <a:rPr lang="en-US" sz="1200" kern="1200" dirty="0">
                  <a:solidFill>
                    <a:srgbClr val="1F497D">
                      <a:lumMod val="60000"/>
                      <a:lumOff val="40000"/>
                    </a:srgbClr>
                  </a:solidFill>
                  <a:latin typeface="Arial Black" pitchFamily="34" charset="0"/>
                  <a:ea typeface="+mn-ea"/>
                  <a:cs typeface="+mn-cs"/>
                </a:rPr>
                <a:t>Other </a:t>
              </a:r>
              <a:endParaRPr lang="en-US" sz="1200" kern="1200" dirty="0" smtClean="0">
                <a:solidFill>
                  <a:srgbClr val="1F497D">
                    <a:lumMod val="60000"/>
                    <a:lumOff val="40000"/>
                  </a:srgbClr>
                </a:solidFill>
                <a:latin typeface="Arial Black" pitchFamily="34" charset="0"/>
                <a:ea typeface="+mn-ea"/>
                <a:cs typeface="+mn-cs"/>
              </a:endParaRPr>
            </a:p>
            <a:p>
              <a:pPr algn="ctr"/>
              <a:r>
                <a:rPr lang="en-US" sz="1200" kern="1200" dirty="0" smtClean="0">
                  <a:solidFill>
                    <a:srgbClr val="1F497D">
                      <a:lumMod val="60000"/>
                      <a:lumOff val="40000"/>
                    </a:srgbClr>
                  </a:solidFill>
                  <a:latin typeface="Arial Black" pitchFamily="34" charset="0"/>
                  <a:ea typeface="+mn-ea"/>
                  <a:cs typeface="+mn-cs"/>
                </a:rPr>
                <a:t>Contractual </a:t>
              </a:r>
            </a:p>
            <a:p>
              <a:pPr algn="ctr"/>
              <a:r>
                <a:rPr lang="en-US" sz="1200" kern="1200" dirty="0" smtClean="0">
                  <a:solidFill>
                    <a:srgbClr val="1F497D">
                      <a:lumMod val="60000"/>
                      <a:lumOff val="40000"/>
                    </a:srgbClr>
                  </a:solidFill>
                  <a:latin typeface="Arial Black" pitchFamily="34" charset="0"/>
                  <a:ea typeface="+mn-ea"/>
                  <a:cs typeface="+mn-cs"/>
                </a:rPr>
                <a:t>Services</a:t>
              </a:r>
              <a:endParaRPr lang="en-US" sz="1200" kern="1200" dirty="0">
                <a:solidFill>
                  <a:srgbClr val="1F497D">
                    <a:lumMod val="60000"/>
                    <a:lumOff val="40000"/>
                  </a:srgbClr>
                </a:solidFill>
                <a:latin typeface="Arial Black" pitchFamily="34" charset="0"/>
                <a:ea typeface="+mn-ea"/>
                <a:cs typeface="+mn-cs"/>
              </a:endParaRPr>
            </a:p>
          </p:txBody>
        </p:sp>
        <p:sp>
          <p:nvSpPr>
            <p:cNvPr id="54" name="TextBox 53"/>
            <p:cNvSpPr txBox="1"/>
            <p:nvPr/>
          </p:nvSpPr>
          <p:spPr>
            <a:xfrm>
              <a:off x="3810000" y="5616905"/>
              <a:ext cx="1729384" cy="646331"/>
            </a:xfrm>
            <a:prstGeom prst="rect">
              <a:avLst/>
            </a:prstGeom>
            <a:noFill/>
          </p:spPr>
          <p:txBody>
            <a:bodyPr wrap="none" rtlCol="0">
              <a:spAutoFit/>
            </a:bodyPr>
            <a:lstStyle/>
            <a:p>
              <a:r>
                <a:rPr lang="en-US" sz="1200" kern="1200" dirty="0" smtClean="0">
                  <a:solidFill>
                    <a:srgbClr val="1F497D">
                      <a:lumMod val="60000"/>
                      <a:lumOff val="40000"/>
                    </a:srgbClr>
                  </a:solidFill>
                  <a:latin typeface="Arial Black" pitchFamily="34" charset="0"/>
                  <a:ea typeface="+mn-ea"/>
                  <a:cs typeface="+mn-cs"/>
                </a:rPr>
                <a:t>Misc. </a:t>
              </a:r>
              <a:r>
                <a:rPr lang="en-US" sz="1200" kern="1200" dirty="0">
                  <a:solidFill>
                    <a:srgbClr val="1F497D">
                      <a:lumMod val="60000"/>
                      <a:lumOff val="40000"/>
                    </a:srgbClr>
                  </a:solidFill>
                  <a:latin typeface="Arial Black" pitchFamily="34" charset="0"/>
                  <a:ea typeface="+mn-ea"/>
                  <a:cs typeface="+mn-cs"/>
                </a:rPr>
                <a:t>Contractual </a:t>
              </a:r>
              <a:endParaRPr lang="en-US" sz="1200" kern="1200" dirty="0" smtClean="0">
                <a:solidFill>
                  <a:srgbClr val="1F497D">
                    <a:lumMod val="60000"/>
                    <a:lumOff val="40000"/>
                  </a:srgbClr>
                </a:solidFill>
                <a:latin typeface="Arial Black" pitchFamily="34" charset="0"/>
                <a:ea typeface="+mn-ea"/>
                <a:cs typeface="+mn-cs"/>
              </a:endParaRPr>
            </a:p>
            <a:p>
              <a:r>
                <a:rPr lang="en-US" sz="1200" kern="1200" dirty="0" smtClean="0">
                  <a:solidFill>
                    <a:srgbClr val="1F497D">
                      <a:lumMod val="60000"/>
                      <a:lumOff val="40000"/>
                    </a:srgbClr>
                  </a:solidFill>
                  <a:latin typeface="Arial Black" pitchFamily="34" charset="0"/>
                  <a:ea typeface="+mn-ea"/>
                  <a:cs typeface="+mn-cs"/>
                </a:rPr>
                <a:t>Services-Not </a:t>
              </a:r>
            </a:p>
            <a:p>
              <a:r>
                <a:rPr lang="en-US" sz="1200" kern="1200" dirty="0" smtClean="0">
                  <a:solidFill>
                    <a:srgbClr val="1F497D">
                      <a:lumMod val="60000"/>
                      <a:lumOff val="40000"/>
                    </a:srgbClr>
                  </a:solidFill>
                  <a:latin typeface="Arial Black" pitchFamily="34" charset="0"/>
                  <a:ea typeface="+mn-ea"/>
                  <a:cs typeface="+mn-cs"/>
                </a:rPr>
                <a:t>Classified</a:t>
              </a:r>
              <a:endParaRPr lang="en-US" sz="1200" kern="1200" dirty="0">
                <a:solidFill>
                  <a:srgbClr val="1F497D">
                    <a:lumMod val="60000"/>
                    <a:lumOff val="40000"/>
                  </a:srgbClr>
                </a:solidFill>
                <a:latin typeface="Arial Black" pitchFamily="34" charset="0"/>
                <a:ea typeface="+mn-ea"/>
                <a:cs typeface="+mn-cs"/>
              </a:endParaRPr>
            </a:p>
          </p:txBody>
        </p:sp>
        <p:sp>
          <p:nvSpPr>
            <p:cNvPr id="55" name="TextBox 54"/>
            <p:cNvSpPr txBox="1"/>
            <p:nvPr/>
          </p:nvSpPr>
          <p:spPr>
            <a:xfrm>
              <a:off x="4666116" y="4978401"/>
              <a:ext cx="925703" cy="276999"/>
            </a:xfrm>
            <a:prstGeom prst="rect">
              <a:avLst/>
            </a:prstGeom>
            <a:noFill/>
          </p:spPr>
          <p:txBody>
            <a:bodyPr wrap="none" rtlCol="0">
              <a:spAutoFit/>
            </a:bodyPr>
            <a:lstStyle/>
            <a:p>
              <a:pPr algn="ctr"/>
              <a:r>
                <a:rPr lang="en-US" sz="1200" kern="1200" dirty="0" smtClean="0">
                  <a:solidFill>
                    <a:srgbClr val="1F497D">
                      <a:lumMod val="60000"/>
                      <a:lumOff val="40000"/>
                    </a:srgbClr>
                  </a:solidFill>
                  <a:latin typeface="Arial Black" pitchFamily="34" charset="0"/>
                  <a:ea typeface="+mn-ea"/>
                  <a:cs typeface="+mn-cs"/>
                </a:rPr>
                <a:t>AGO FFS</a:t>
              </a:r>
              <a:endParaRPr lang="en-US" sz="1200" kern="1200" dirty="0">
                <a:solidFill>
                  <a:srgbClr val="1F497D">
                    <a:lumMod val="60000"/>
                    <a:lumOff val="40000"/>
                  </a:srgbClr>
                </a:solidFill>
                <a:latin typeface="Arial Black" pitchFamily="34" charset="0"/>
                <a:ea typeface="+mn-ea"/>
                <a:cs typeface="+mn-cs"/>
              </a:endParaRPr>
            </a:p>
          </p:txBody>
        </p:sp>
        <p:sp>
          <p:nvSpPr>
            <p:cNvPr id="56" name="TextBox 55"/>
            <p:cNvSpPr txBox="1"/>
            <p:nvPr/>
          </p:nvSpPr>
          <p:spPr>
            <a:xfrm>
              <a:off x="5488088" y="5615802"/>
              <a:ext cx="2131912" cy="461665"/>
            </a:xfrm>
            <a:prstGeom prst="rect">
              <a:avLst/>
            </a:prstGeom>
            <a:noFill/>
          </p:spPr>
          <p:txBody>
            <a:bodyPr wrap="square" rtlCol="0">
              <a:spAutoFit/>
            </a:bodyPr>
            <a:lstStyle/>
            <a:p>
              <a:r>
                <a:rPr lang="en-US" sz="1200" kern="1200" dirty="0">
                  <a:solidFill>
                    <a:srgbClr val="1F497D">
                      <a:lumMod val="60000"/>
                      <a:lumOff val="40000"/>
                    </a:srgbClr>
                  </a:solidFill>
                  <a:latin typeface="Arial Black" pitchFamily="34" charset="0"/>
                  <a:ea typeface="+mn-ea"/>
                  <a:cs typeface="+mn-cs"/>
                </a:rPr>
                <a:t>AGO </a:t>
              </a:r>
              <a:r>
                <a:rPr lang="en-US" sz="1200" kern="1200" dirty="0" smtClean="0">
                  <a:solidFill>
                    <a:srgbClr val="1F497D">
                      <a:lumMod val="60000"/>
                      <a:lumOff val="40000"/>
                    </a:srgbClr>
                  </a:solidFill>
                  <a:latin typeface="Arial Black" pitchFamily="34" charset="0"/>
                  <a:ea typeface="+mn-ea"/>
                  <a:cs typeface="+mn-cs"/>
                </a:rPr>
                <a:t>Non-Simplified Acquisitions FFS</a:t>
              </a:r>
              <a:endParaRPr lang="en-US" sz="1200" kern="1200" dirty="0">
                <a:solidFill>
                  <a:srgbClr val="1F497D">
                    <a:lumMod val="60000"/>
                    <a:lumOff val="40000"/>
                  </a:srgbClr>
                </a:solidFill>
                <a:latin typeface="Arial Black" pitchFamily="34" charset="0"/>
                <a:ea typeface="+mn-ea"/>
                <a:cs typeface="+mn-cs"/>
              </a:endParaRPr>
            </a:p>
          </p:txBody>
        </p:sp>
        <p:grpSp>
          <p:nvGrpSpPr>
            <p:cNvPr id="57" name="Group 63"/>
            <p:cNvGrpSpPr/>
            <p:nvPr/>
          </p:nvGrpSpPr>
          <p:grpSpPr>
            <a:xfrm>
              <a:off x="4928258" y="4673601"/>
              <a:ext cx="381000" cy="305594"/>
              <a:chOff x="304800" y="2438400"/>
              <a:chExt cx="381000" cy="305594"/>
            </a:xfrm>
          </p:grpSpPr>
          <p:cxnSp>
            <p:nvCxnSpPr>
              <p:cNvPr id="61" name="Straight Connector 60"/>
              <p:cNvCxnSpPr/>
              <p:nvPr/>
            </p:nvCxnSpPr>
            <p:spPr>
              <a:xfrm>
                <a:off x="304800" y="2438400"/>
                <a:ext cx="381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a:off x="344556" y="2590800"/>
                <a:ext cx="3048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58" name="Group 66"/>
            <p:cNvGrpSpPr/>
            <p:nvPr/>
          </p:nvGrpSpPr>
          <p:grpSpPr>
            <a:xfrm>
              <a:off x="5392710" y="4673601"/>
              <a:ext cx="472737" cy="990600"/>
              <a:chOff x="304800" y="2438400"/>
              <a:chExt cx="381000" cy="305594"/>
            </a:xfrm>
          </p:grpSpPr>
          <p:cxnSp>
            <p:nvCxnSpPr>
              <p:cNvPr id="59" name="Straight Connector 58"/>
              <p:cNvCxnSpPr/>
              <p:nvPr/>
            </p:nvCxnSpPr>
            <p:spPr>
              <a:xfrm>
                <a:off x="304800" y="2438400"/>
                <a:ext cx="381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344556" y="2590800"/>
                <a:ext cx="3048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935711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Organization Code Structure</a:t>
            </a:r>
            <a:br>
              <a:rPr lang="en-US" dirty="0"/>
            </a:br>
            <a:r>
              <a:rPr lang="en-US" dirty="0"/>
              <a:t>Level 1 -- Line Office</a:t>
            </a:r>
          </a:p>
        </p:txBody>
      </p:sp>
      <p:sp>
        <p:nvSpPr>
          <p:cNvPr id="5" name="Content Placeholder 5"/>
          <p:cNvSpPr txBox="1">
            <a:spLocks/>
          </p:cNvSpPr>
          <p:nvPr/>
        </p:nvSpPr>
        <p:spPr>
          <a:xfrm>
            <a:off x="152400" y="1798637"/>
            <a:ext cx="4572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defTabSz="566738">
              <a:spcBef>
                <a:spcPct val="75000"/>
              </a:spcBef>
              <a:buFont typeface="Arial" pitchFamily="34" charset="0"/>
              <a:buNone/>
              <a:defRPr/>
            </a:pPr>
            <a:r>
              <a:rPr lang="en-US" sz="1600" b="1" i="1" u="sng" dirty="0" smtClean="0">
                <a:solidFill>
                  <a:schemeClr val="tx2"/>
                </a:solidFill>
                <a:latin typeface="Arial Narrow" pitchFamily="34" charset="0"/>
              </a:rPr>
              <a:t>NOAA (14)</a:t>
            </a:r>
            <a:endParaRPr lang="en-US" sz="1600" b="1" dirty="0" smtClean="0">
              <a:latin typeface="Arial Narrow" pitchFamily="34" charset="0"/>
            </a:endParaRPr>
          </a:p>
          <a:p>
            <a:pPr defTabSz="566738">
              <a:spcBef>
                <a:spcPct val="75000"/>
              </a:spcBef>
              <a:buFont typeface="Arial" pitchFamily="34" charset="0"/>
              <a:buNone/>
              <a:defRPr/>
            </a:pPr>
            <a:r>
              <a:rPr lang="en-US" sz="1600" b="1" dirty="0" smtClean="0">
                <a:latin typeface="Arial Narrow" pitchFamily="34" charset="0"/>
              </a:rPr>
              <a:t>01		Office of the Under Secretary</a:t>
            </a:r>
          </a:p>
          <a:p>
            <a:pPr defTabSz="566738">
              <a:buFont typeface="Arial" pitchFamily="34" charset="0"/>
              <a:buNone/>
              <a:defRPr/>
            </a:pPr>
            <a:r>
              <a:rPr lang="en-US" sz="1600" b="1" dirty="0" smtClean="0">
                <a:latin typeface="Arial Narrow" pitchFamily="34" charset="0"/>
              </a:rPr>
              <a:t>05		Office of Administration</a:t>
            </a:r>
          </a:p>
          <a:p>
            <a:pPr defTabSz="566738">
              <a:buFont typeface="Arial" pitchFamily="34" charset="0"/>
              <a:buNone/>
              <a:defRPr/>
            </a:pPr>
            <a:r>
              <a:rPr lang="en-US" sz="1600" b="1" dirty="0" smtClean="0">
                <a:latin typeface="Arial Narrow" pitchFamily="34" charset="0"/>
              </a:rPr>
              <a:t>06		Staff Offices of the Office of the Under 	Secretary</a:t>
            </a:r>
          </a:p>
          <a:p>
            <a:pPr defTabSz="566738">
              <a:buFont typeface="Arial" pitchFamily="34" charset="0"/>
              <a:buNone/>
              <a:defRPr/>
            </a:pPr>
            <a:r>
              <a:rPr lang="en-US" sz="1600" b="1" dirty="0" smtClean="0">
                <a:latin typeface="Arial Narrow" pitchFamily="34" charset="0"/>
              </a:rPr>
              <a:t>08		NOAA Marine &amp; Aviation Operations</a:t>
            </a:r>
          </a:p>
          <a:p>
            <a:pPr defTabSz="566738">
              <a:buFont typeface="Arial" pitchFamily="34" charset="0"/>
              <a:buNone/>
              <a:defRPr/>
            </a:pPr>
            <a:r>
              <a:rPr lang="en-US" sz="1600" b="1" dirty="0" smtClean="0">
                <a:latin typeface="Arial Narrow" pitchFamily="34" charset="0"/>
              </a:rPr>
              <a:t>09		Systems Acquisition Office</a:t>
            </a:r>
          </a:p>
          <a:p>
            <a:pPr defTabSz="566738">
              <a:buFont typeface="Arial" pitchFamily="34" charset="0"/>
              <a:buNone/>
              <a:defRPr/>
            </a:pPr>
            <a:r>
              <a:rPr lang="en-US" sz="1600" b="1" dirty="0" smtClean="0">
                <a:latin typeface="Arial Narrow" pitchFamily="34" charset="0"/>
              </a:rPr>
              <a:t>10		National Ocean Service</a:t>
            </a:r>
          </a:p>
          <a:p>
            <a:pPr defTabSz="566738">
              <a:buFont typeface="Arial" pitchFamily="34" charset="0"/>
              <a:buNone/>
              <a:defRPr/>
            </a:pPr>
            <a:r>
              <a:rPr lang="en-US" sz="1600" b="1" dirty="0" smtClean="0">
                <a:latin typeface="Arial Narrow" pitchFamily="34" charset="0"/>
              </a:rPr>
              <a:t>20		National Weather Service</a:t>
            </a:r>
          </a:p>
          <a:p>
            <a:pPr defTabSz="566738">
              <a:buFont typeface="Arial" pitchFamily="34" charset="0"/>
              <a:buNone/>
              <a:defRPr/>
            </a:pPr>
            <a:r>
              <a:rPr lang="en-US" sz="1600" b="1" dirty="0" smtClean="0">
                <a:latin typeface="Arial Narrow" pitchFamily="34" charset="0"/>
              </a:rPr>
              <a:t>30		National Marine Fisheries Service</a:t>
            </a:r>
          </a:p>
          <a:p>
            <a:pPr defTabSz="566738">
              <a:buFont typeface="Arial" pitchFamily="34" charset="0"/>
              <a:buNone/>
              <a:defRPr/>
            </a:pPr>
            <a:r>
              <a:rPr lang="en-US" sz="1600" b="1" dirty="0" smtClean="0">
                <a:latin typeface="Arial Narrow" pitchFamily="34" charset="0"/>
              </a:rPr>
              <a:t>40		National Environmental Satellite, </a:t>
            </a:r>
            <a:br>
              <a:rPr lang="en-US" sz="1600" b="1" dirty="0" smtClean="0">
                <a:latin typeface="Arial Narrow" pitchFamily="34" charset="0"/>
              </a:rPr>
            </a:br>
            <a:r>
              <a:rPr lang="en-US" sz="1600" b="1" dirty="0" smtClean="0">
                <a:latin typeface="Arial Narrow" pitchFamily="34" charset="0"/>
              </a:rPr>
              <a:t>	Data &amp; Information Service</a:t>
            </a:r>
          </a:p>
          <a:p>
            <a:pPr defTabSz="566738">
              <a:buFont typeface="Arial" pitchFamily="34" charset="0"/>
              <a:buNone/>
              <a:defRPr/>
            </a:pPr>
            <a:r>
              <a:rPr lang="en-US" sz="1600" b="1" dirty="0" smtClean="0">
                <a:latin typeface="Arial Narrow" pitchFamily="34" charset="0"/>
              </a:rPr>
              <a:t>50		Office of Oceanic &amp; Atmospheric Research</a:t>
            </a:r>
          </a:p>
          <a:p>
            <a:endParaRPr lang="en-US" sz="1600" b="1" dirty="0">
              <a:latin typeface="Arial Narrow" pitchFamily="34" charset="0"/>
            </a:endParaRPr>
          </a:p>
        </p:txBody>
      </p:sp>
      <p:sp>
        <p:nvSpPr>
          <p:cNvPr id="6" name="Content Placeholder 6"/>
          <p:cNvSpPr txBox="1">
            <a:spLocks/>
          </p:cNvSpPr>
          <p:nvPr/>
        </p:nvSpPr>
        <p:spPr>
          <a:xfrm>
            <a:off x="4876800" y="1798637"/>
            <a:ext cx="4038600" cy="45259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defTabSz="465138">
              <a:spcBef>
                <a:spcPct val="75000"/>
              </a:spcBef>
              <a:buFont typeface="Arial" pitchFamily="34" charset="0"/>
              <a:buNone/>
              <a:defRPr/>
            </a:pPr>
            <a:r>
              <a:rPr lang="en-US" sz="1600" b="1" i="1" u="sng" dirty="0" smtClean="0">
                <a:solidFill>
                  <a:schemeClr val="tx2"/>
                </a:solidFill>
                <a:latin typeface="Arial Narrow" pitchFamily="34" charset="0"/>
              </a:rPr>
              <a:t>BIS (13)</a:t>
            </a:r>
            <a:endParaRPr lang="en-US" sz="1600" b="1" dirty="0" smtClean="0">
              <a:latin typeface="Arial Narrow" pitchFamily="34" charset="0"/>
            </a:endParaRPr>
          </a:p>
          <a:p>
            <a:pPr defTabSz="465138">
              <a:buFont typeface="Arial" pitchFamily="34" charset="0"/>
              <a:buNone/>
              <a:defRPr/>
            </a:pPr>
            <a:r>
              <a:rPr lang="en-US" sz="1600" b="1" dirty="0" smtClean="0">
                <a:latin typeface="Arial Narrow" pitchFamily="34" charset="0"/>
              </a:rPr>
              <a:t>09		Administrative</a:t>
            </a:r>
          </a:p>
          <a:p>
            <a:pPr defTabSz="465138">
              <a:buFont typeface="Arial" pitchFamily="34" charset="0"/>
              <a:buNone/>
              <a:defRPr/>
            </a:pPr>
            <a:r>
              <a:rPr lang="en-US" sz="1600" b="1" dirty="0" smtClean="0">
                <a:latin typeface="Arial Narrow" pitchFamily="34" charset="0"/>
              </a:rPr>
              <a:t>40		Office of the Under Secretary</a:t>
            </a:r>
          </a:p>
          <a:p>
            <a:pPr defTabSz="465138">
              <a:buFont typeface="Arial" pitchFamily="34" charset="0"/>
              <a:buNone/>
              <a:defRPr/>
            </a:pPr>
            <a:r>
              <a:rPr lang="en-US" sz="1600" b="1" dirty="0" smtClean="0">
                <a:latin typeface="Arial Narrow" pitchFamily="34" charset="0"/>
              </a:rPr>
              <a:t>41		Director of Administration</a:t>
            </a:r>
          </a:p>
          <a:p>
            <a:pPr defTabSz="465138">
              <a:buFont typeface="Arial" pitchFamily="34" charset="0"/>
              <a:buNone/>
              <a:defRPr/>
            </a:pPr>
            <a:r>
              <a:rPr lang="en-US" sz="1600" b="1" dirty="0" smtClean="0">
                <a:latin typeface="Arial Narrow" pitchFamily="34" charset="0"/>
              </a:rPr>
              <a:t>42		Export Administration</a:t>
            </a:r>
          </a:p>
          <a:p>
            <a:pPr defTabSz="465138">
              <a:buFont typeface="Arial" pitchFamily="34" charset="0"/>
              <a:buNone/>
              <a:defRPr/>
            </a:pPr>
            <a:r>
              <a:rPr lang="en-US" sz="1600" b="1" dirty="0" smtClean="0">
                <a:latin typeface="Arial Narrow" pitchFamily="34" charset="0"/>
              </a:rPr>
              <a:t>43		Office of Assistant Secretary for </a:t>
            </a:r>
            <a:br>
              <a:rPr lang="en-US" sz="1600" b="1" dirty="0" smtClean="0">
                <a:latin typeface="Arial Narrow" pitchFamily="34" charset="0"/>
              </a:rPr>
            </a:br>
            <a:r>
              <a:rPr lang="en-US" sz="1600" b="1" dirty="0" smtClean="0">
                <a:latin typeface="Arial Narrow" pitchFamily="34" charset="0"/>
              </a:rPr>
              <a:t>	Export Enforcement</a:t>
            </a:r>
          </a:p>
          <a:p>
            <a:pPr defTabSz="465138">
              <a:buFont typeface="Arial" pitchFamily="34" charset="0"/>
              <a:buAutoNum type="arabicPlain" startAt="44"/>
              <a:defRPr/>
            </a:pPr>
            <a:r>
              <a:rPr lang="en-US" sz="1600" b="1" dirty="0" smtClean="0">
                <a:latin typeface="Arial Narrow" pitchFamily="34" charset="0"/>
              </a:rPr>
              <a:t>Office of Assistant Secretary for </a:t>
            </a:r>
            <a:br>
              <a:rPr lang="en-US" sz="1600" b="1" dirty="0" smtClean="0">
                <a:latin typeface="Arial Narrow" pitchFamily="34" charset="0"/>
              </a:rPr>
            </a:br>
            <a:r>
              <a:rPr lang="en-US" sz="1600" b="1" dirty="0" smtClean="0">
                <a:latin typeface="Arial Narrow" pitchFamily="34" charset="0"/>
              </a:rPr>
              <a:t>	Export Administration</a:t>
            </a:r>
          </a:p>
          <a:p>
            <a:pPr defTabSz="465138">
              <a:buFont typeface="Arial" pitchFamily="34" charset="0"/>
              <a:buAutoNum type="arabicPlain" startAt="44"/>
              <a:defRPr/>
            </a:pPr>
            <a:r>
              <a:rPr lang="en-US" sz="1600" b="1" dirty="0" smtClean="0">
                <a:latin typeface="Arial Narrow" pitchFamily="34" charset="0"/>
              </a:rPr>
              <a:t>Office of Internal Programs</a:t>
            </a:r>
          </a:p>
          <a:p>
            <a:pPr algn="ctr" defTabSz="465138">
              <a:spcBef>
                <a:spcPct val="75000"/>
              </a:spcBef>
              <a:buFont typeface="Arial" pitchFamily="34" charset="0"/>
              <a:buNone/>
              <a:defRPr/>
            </a:pPr>
            <a:r>
              <a:rPr lang="en-US" sz="1600" b="1" i="1" u="sng" dirty="0" smtClean="0">
                <a:solidFill>
                  <a:schemeClr val="tx2"/>
                </a:solidFill>
                <a:latin typeface="Arial Narrow" pitchFamily="34" charset="0"/>
              </a:rPr>
              <a:t>EDA (20)</a:t>
            </a:r>
          </a:p>
          <a:p>
            <a:pPr defTabSz="465138">
              <a:buFont typeface="Arial" pitchFamily="34" charset="0"/>
              <a:buNone/>
              <a:defRPr/>
            </a:pPr>
            <a:r>
              <a:rPr lang="en-US" sz="1600" b="1" dirty="0" smtClean="0">
                <a:latin typeface="Arial Narrow" pitchFamily="34" charset="0"/>
              </a:rPr>
              <a:t>01</a:t>
            </a:r>
            <a:r>
              <a:rPr lang="en-US" sz="1600" b="1" dirty="0" smtClean="0">
                <a:solidFill>
                  <a:schemeClr val="tx2"/>
                </a:solidFill>
                <a:latin typeface="Arial Narrow" pitchFamily="34" charset="0"/>
              </a:rPr>
              <a:t>		</a:t>
            </a:r>
            <a:r>
              <a:rPr lang="en-US" sz="1600" b="1" dirty="0" smtClean="0">
                <a:latin typeface="Arial Narrow" pitchFamily="34" charset="0"/>
              </a:rPr>
              <a:t>Philadelphia</a:t>
            </a:r>
          </a:p>
          <a:p>
            <a:pPr defTabSz="465138">
              <a:buFont typeface="Arial" pitchFamily="34" charset="0"/>
              <a:buNone/>
              <a:defRPr/>
            </a:pPr>
            <a:r>
              <a:rPr lang="en-US" sz="1600" b="1" dirty="0" smtClean="0">
                <a:latin typeface="Arial Narrow" pitchFamily="34" charset="0"/>
              </a:rPr>
              <a:t>04		Atlanta	   	07	Seattle</a:t>
            </a:r>
          </a:p>
          <a:p>
            <a:pPr defTabSz="465138">
              <a:buFont typeface="Arial" pitchFamily="34" charset="0"/>
              <a:buNone/>
              <a:defRPr/>
            </a:pPr>
            <a:r>
              <a:rPr lang="en-US" sz="1600" b="1" dirty="0" smtClean="0">
                <a:latin typeface="Arial Narrow" pitchFamily="34" charset="0"/>
              </a:rPr>
              <a:t>05		Denver	   	08	Austin</a:t>
            </a:r>
          </a:p>
          <a:p>
            <a:pPr defTabSz="465138">
              <a:buFont typeface="Arial" pitchFamily="34" charset="0"/>
              <a:buNone/>
              <a:defRPr/>
            </a:pPr>
            <a:r>
              <a:rPr lang="en-US" sz="1600" b="1" dirty="0" smtClean="0">
                <a:latin typeface="Arial Narrow" pitchFamily="34" charset="0"/>
              </a:rPr>
              <a:t>06		Chicago	   	99	HQs</a:t>
            </a:r>
            <a:endParaRPr lang="en-US" sz="1600" b="1" dirty="0">
              <a:latin typeface="Arial Narrow" pitchFamily="34" charset="0"/>
            </a:endParaRPr>
          </a:p>
        </p:txBody>
      </p:sp>
    </p:spTree>
    <p:extLst>
      <p:ext uri="{BB962C8B-B14F-4D97-AF65-F5344CB8AC3E}">
        <p14:creationId xmlns:p14="http://schemas.microsoft.com/office/powerpoint/2010/main" val="1377979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Organization Code Structure</a:t>
            </a:r>
            <a:br>
              <a:rPr lang="en-US" sz="2800" dirty="0"/>
            </a:br>
            <a:r>
              <a:rPr lang="en-US" sz="2800" dirty="0"/>
              <a:t>Levels 1-2  --  Financial </a:t>
            </a:r>
            <a:r>
              <a:rPr lang="en-US" sz="2800" dirty="0" smtClean="0"/>
              <a:t>Mgmt. Center </a:t>
            </a:r>
            <a:r>
              <a:rPr lang="en-US" sz="2800" dirty="0"/>
              <a:t>(FMC)</a:t>
            </a:r>
          </a:p>
        </p:txBody>
      </p:sp>
      <p:sp>
        <p:nvSpPr>
          <p:cNvPr id="4" name="Content Placeholder 2"/>
          <p:cNvSpPr>
            <a:spLocks noGrp="1"/>
          </p:cNvSpPr>
          <p:nvPr>
            <p:ph idx="1"/>
          </p:nvPr>
        </p:nvSpPr>
        <p:spPr>
          <a:xfrm>
            <a:off x="304800" y="1951037"/>
            <a:ext cx="8229600" cy="4525963"/>
          </a:xfrm>
        </p:spPr>
        <p:txBody>
          <a:bodyPr>
            <a:normAutofit fontScale="92500" lnSpcReduction="20000"/>
          </a:bodyPr>
          <a:lstStyle/>
          <a:p>
            <a:pPr>
              <a:lnSpc>
                <a:spcPct val="90000"/>
              </a:lnSpc>
              <a:spcBef>
                <a:spcPct val="25000"/>
              </a:spcBef>
              <a:buNone/>
              <a:defRPr/>
            </a:pPr>
            <a:r>
              <a:rPr lang="en-US" i="1" u="sng" dirty="0">
                <a:solidFill>
                  <a:schemeClr val="tx2"/>
                </a:solidFill>
                <a:latin typeface="Arial Narrow" pitchFamily="34" charset="0"/>
              </a:rPr>
              <a:t>LO - FMC</a:t>
            </a:r>
            <a:r>
              <a:rPr lang="en-US" i="1" dirty="0">
                <a:solidFill>
                  <a:schemeClr val="tx2"/>
                </a:solidFill>
                <a:latin typeface="Arial Narrow" pitchFamily="34" charset="0"/>
              </a:rPr>
              <a:t>	</a:t>
            </a:r>
            <a:r>
              <a:rPr lang="en-US" i="1" u="sng" dirty="0" smtClean="0">
                <a:solidFill>
                  <a:schemeClr val="tx2"/>
                </a:solidFill>
                <a:latin typeface="Arial Narrow" pitchFamily="34" charset="0"/>
              </a:rPr>
              <a:t>Description  </a:t>
            </a:r>
            <a:r>
              <a:rPr lang="en-US" i="1" u="sng" dirty="0">
                <a:solidFill>
                  <a:schemeClr val="tx2"/>
                </a:solidFill>
                <a:latin typeface="Arial Narrow" pitchFamily="34" charset="0"/>
              </a:rPr>
              <a:t>(NOS Examples) </a:t>
            </a:r>
          </a:p>
          <a:p>
            <a:pPr>
              <a:lnSpc>
                <a:spcPct val="90000"/>
              </a:lnSpc>
              <a:spcBef>
                <a:spcPct val="25000"/>
              </a:spcBef>
              <a:buNone/>
              <a:defRPr/>
            </a:pPr>
            <a:r>
              <a:rPr lang="en-US" dirty="0">
                <a:latin typeface="Arial Narrow" pitchFamily="34" charset="0"/>
              </a:rPr>
              <a:t> 10 – 01	National Ocean Service – </a:t>
            </a:r>
            <a:r>
              <a:rPr lang="en-US" dirty="0" err="1">
                <a:latin typeface="Arial Narrow" pitchFamily="34" charset="0"/>
              </a:rPr>
              <a:t>Asst</a:t>
            </a:r>
            <a:r>
              <a:rPr lang="en-US" dirty="0">
                <a:latin typeface="Arial Narrow" pitchFamily="34" charset="0"/>
              </a:rPr>
              <a:t> </a:t>
            </a:r>
            <a:r>
              <a:rPr lang="en-US" dirty="0" err="1" smtClean="0">
                <a:latin typeface="Arial Narrow" pitchFamily="34" charset="0"/>
              </a:rPr>
              <a:t>Adm</a:t>
            </a:r>
            <a:endParaRPr lang="en-US" dirty="0" smtClean="0">
              <a:latin typeface="Arial Narrow" pitchFamily="34" charset="0"/>
            </a:endParaRPr>
          </a:p>
          <a:p>
            <a:pPr>
              <a:lnSpc>
                <a:spcPct val="90000"/>
              </a:lnSpc>
              <a:spcBef>
                <a:spcPct val="25000"/>
              </a:spcBef>
              <a:buNone/>
              <a:defRPr/>
            </a:pPr>
            <a:r>
              <a:rPr lang="en-US" dirty="0" smtClean="0">
                <a:latin typeface="Arial Narrow" pitchFamily="34" charset="0"/>
              </a:rPr>
              <a:t> 10 – 06	Office of Ocean Services</a:t>
            </a:r>
            <a:endParaRPr lang="en-US" dirty="0">
              <a:latin typeface="Arial Narrow" pitchFamily="34" charset="0"/>
            </a:endParaRPr>
          </a:p>
          <a:p>
            <a:pPr>
              <a:lnSpc>
                <a:spcPct val="90000"/>
              </a:lnSpc>
              <a:spcBef>
                <a:spcPct val="25000"/>
              </a:spcBef>
              <a:buNone/>
              <a:defRPr/>
            </a:pPr>
            <a:r>
              <a:rPr lang="en-US" dirty="0">
                <a:latin typeface="Arial Narrow" pitchFamily="34" charset="0"/>
              </a:rPr>
              <a:t> 10 – 09	Office of Coast Survey</a:t>
            </a:r>
          </a:p>
          <a:p>
            <a:pPr>
              <a:lnSpc>
                <a:spcPct val="90000"/>
              </a:lnSpc>
              <a:spcBef>
                <a:spcPct val="25000"/>
              </a:spcBef>
              <a:buNone/>
              <a:defRPr/>
            </a:pPr>
            <a:r>
              <a:rPr lang="en-US" dirty="0">
                <a:latin typeface="Arial Narrow" pitchFamily="34" charset="0"/>
              </a:rPr>
              <a:t> 10 – 11	Office of National Geodetic Survey</a:t>
            </a:r>
          </a:p>
          <a:p>
            <a:pPr>
              <a:lnSpc>
                <a:spcPct val="90000"/>
              </a:lnSpc>
              <a:spcBef>
                <a:spcPct val="25000"/>
              </a:spcBef>
              <a:buNone/>
              <a:defRPr/>
            </a:pPr>
            <a:r>
              <a:rPr lang="en-US" dirty="0">
                <a:latin typeface="Arial Narrow" pitchFamily="34" charset="0"/>
              </a:rPr>
              <a:t> 10 – 12	Office of Response &amp; Restoration</a:t>
            </a:r>
          </a:p>
          <a:p>
            <a:pPr>
              <a:lnSpc>
                <a:spcPct val="90000"/>
              </a:lnSpc>
              <a:spcBef>
                <a:spcPct val="25000"/>
              </a:spcBef>
              <a:buNone/>
              <a:defRPr/>
            </a:pPr>
            <a:r>
              <a:rPr lang="en-US" dirty="0">
                <a:latin typeface="Arial Narrow" pitchFamily="34" charset="0"/>
              </a:rPr>
              <a:t> 10 – 13	National Center for Coastal Ocean Science</a:t>
            </a:r>
          </a:p>
          <a:p>
            <a:pPr>
              <a:lnSpc>
                <a:spcPct val="90000"/>
              </a:lnSpc>
              <a:spcBef>
                <a:spcPct val="25000"/>
              </a:spcBef>
              <a:buNone/>
              <a:defRPr/>
            </a:pPr>
            <a:r>
              <a:rPr lang="en-US" dirty="0">
                <a:latin typeface="Arial Narrow" pitchFamily="34" charset="0"/>
              </a:rPr>
              <a:t> 10 – 15	NOAA Coastal Services Center</a:t>
            </a:r>
          </a:p>
          <a:p>
            <a:pPr>
              <a:lnSpc>
                <a:spcPct val="90000"/>
              </a:lnSpc>
              <a:spcBef>
                <a:spcPct val="25000"/>
              </a:spcBef>
              <a:buNone/>
              <a:defRPr/>
            </a:pPr>
            <a:r>
              <a:rPr lang="en-US" dirty="0">
                <a:latin typeface="Arial Narrow" pitchFamily="34" charset="0"/>
              </a:rPr>
              <a:t> 10 – 16	Center for Operational Oceanographic </a:t>
            </a:r>
            <a:r>
              <a:rPr lang="en-US" dirty="0" smtClean="0">
                <a:latin typeface="Arial Narrow" pitchFamily="34" charset="0"/>
              </a:rPr>
              <a:t>			Products</a:t>
            </a:r>
            <a:endParaRPr lang="en-US" dirty="0">
              <a:latin typeface="Arial Narrow" pitchFamily="34" charset="0"/>
            </a:endParaRPr>
          </a:p>
        </p:txBody>
      </p:sp>
    </p:spTree>
    <p:extLst>
      <p:ext uri="{BB962C8B-B14F-4D97-AF65-F5344CB8AC3E}">
        <p14:creationId xmlns:p14="http://schemas.microsoft.com/office/powerpoint/2010/main" val="323503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Budgetary Structure</a:t>
            </a:r>
            <a:endParaRPr lang="en-US" dirty="0"/>
          </a:p>
        </p:txBody>
      </p:sp>
      <p:grpSp>
        <p:nvGrpSpPr>
          <p:cNvPr id="4" name="Group 3"/>
          <p:cNvGrpSpPr/>
          <p:nvPr/>
        </p:nvGrpSpPr>
        <p:grpSpPr>
          <a:xfrm>
            <a:off x="754164" y="1600200"/>
            <a:ext cx="7200031" cy="3886200"/>
            <a:chOff x="796106" y="1585561"/>
            <a:chExt cx="7200031" cy="3886200"/>
          </a:xfrm>
        </p:grpSpPr>
        <p:sp>
          <p:nvSpPr>
            <p:cNvPr id="7" name="Freeform 6"/>
            <p:cNvSpPr/>
            <p:nvPr/>
          </p:nvSpPr>
          <p:spPr>
            <a:xfrm>
              <a:off x="1689639" y="1601347"/>
              <a:ext cx="2162301" cy="952351"/>
            </a:xfrm>
            <a:custGeom>
              <a:avLst/>
              <a:gdLst>
                <a:gd name="connsiteX0" fmla="*/ 0 w 1904702"/>
                <a:gd name="connsiteY0" fmla="*/ 95235 h 952351"/>
                <a:gd name="connsiteX1" fmla="*/ 95235 w 1904702"/>
                <a:gd name="connsiteY1" fmla="*/ 0 h 952351"/>
                <a:gd name="connsiteX2" fmla="*/ 1809467 w 1904702"/>
                <a:gd name="connsiteY2" fmla="*/ 0 h 952351"/>
                <a:gd name="connsiteX3" fmla="*/ 1904702 w 1904702"/>
                <a:gd name="connsiteY3" fmla="*/ 95235 h 952351"/>
                <a:gd name="connsiteX4" fmla="*/ 1904702 w 1904702"/>
                <a:gd name="connsiteY4" fmla="*/ 857116 h 952351"/>
                <a:gd name="connsiteX5" fmla="*/ 1809467 w 1904702"/>
                <a:gd name="connsiteY5" fmla="*/ 952351 h 952351"/>
                <a:gd name="connsiteX6" fmla="*/ 95235 w 1904702"/>
                <a:gd name="connsiteY6" fmla="*/ 952351 h 952351"/>
                <a:gd name="connsiteX7" fmla="*/ 0 w 1904702"/>
                <a:gd name="connsiteY7" fmla="*/ 857116 h 952351"/>
                <a:gd name="connsiteX8" fmla="*/ 0 w 1904702"/>
                <a:gd name="connsiteY8" fmla="*/ 95235 h 9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4702" h="952351">
                  <a:moveTo>
                    <a:pt x="0" y="95235"/>
                  </a:moveTo>
                  <a:cubicBezTo>
                    <a:pt x="0" y="42638"/>
                    <a:pt x="42638" y="0"/>
                    <a:pt x="95235" y="0"/>
                  </a:cubicBezTo>
                  <a:lnTo>
                    <a:pt x="1809467" y="0"/>
                  </a:lnTo>
                  <a:cubicBezTo>
                    <a:pt x="1862064" y="0"/>
                    <a:pt x="1904702" y="42638"/>
                    <a:pt x="1904702" y="95235"/>
                  </a:cubicBezTo>
                  <a:lnTo>
                    <a:pt x="1904702" y="857116"/>
                  </a:lnTo>
                  <a:cubicBezTo>
                    <a:pt x="1904702" y="909713"/>
                    <a:pt x="1862064" y="952351"/>
                    <a:pt x="1809467" y="952351"/>
                  </a:cubicBezTo>
                  <a:lnTo>
                    <a:pt x="95235" y="952351"/>
                  </a:lnTo>
                  <a:cubicBezTo>
                    <a:pt x="42638" y="952351"/>
                    <a:pt x="0" y="909713"/>
                    <a:pt x="0" y="857116"/>
                  </a:cubicBezTo>
                  <a:lnTo>
                    <a:pt x="0" y="95235"/>
                  </a:lnTo>
                  <a:close/>
                </a:path>
              </a:pathLst>
            </a:custGeom>
            <a:solidFill>
              <a:schemeClr val="tx2">
                <a:lumMod val="20000"/>
                <a:lumOff val="80000"/>
              </a:schemeClr>
            </a:solidFill>
            <a:ln>
              <a:solidFill>
                <a:schemeClr val="tx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658" tIns="44403" rIns="52658" bIns="44403" numCol="1" spcCol="1270" anchor="ctr" anchorCtr="0">
              <a:noAutofit/>
            </a:bodyPr>
            <a:lstStyle/>
            <a:p>
              <a:pPr lvl="0" algn="ctr" defTabSz="577850">
                <a:lnSpc>
                  <a:spcPct val="90000"/>
                </a:lnSpc>
                <a:spcBef>
                  <a:spcPct val="0"/>
                </a:spcBef>
                <a:spcAft>
                  <a:spcPct val="35000"/>
                </a:spcAft>
              </a:pPr>
              <a:r>
                <a:rPr lang="en-US" altLang="en-US" sz="1300" i="1" kern="1200" dirty="0" smtClean="0">
                  <a:solidFill>
                    <a:srgbClr val="000000"/>
                  </a:solidFill>
                  <a:latin typeface="Arial" panose="020B0604020202020204" pitchFamily="34" charset="0"/>
                  <a:cs typeface="Arial" panose="020B0604020202020204" pitchFamily="34" charset="0"/>
                </a:rPr>
                <a:t>Fund Code 1053</a:t>
              </a:r>
            </a:p>
            <a:p>
              <a:pPr lvl="0" algn="ctr" defTabSz="577850">
                <a:lnSpc>
                  <a:spcPct val="90000"/>
                </a:lnSpc>
                <a:spcBef>
                  <a:spcPct val="0"/>
                </a:spcBef>
                <a:spcAft>
                  <a:spcPct val="35000"/>
                </a:spcAft>
              </a:pPr>
              <a:r>
                <a:rPr lang="en-US" altLang="en-US" sz="1300" i="1" kern="1200" dirty="0" smtClean="0">
                  <a:solidFill>
                    <a:srgbClr val="000000"/>
                  </a:solidFill>
                  <a:latin typeface="Arial" panose="020B0604020202020204" pitchFamily="34" charset="0"/>
                  <a:cs typeface="Arial" panose="020B0604020202020204" pitchFamily="34" charset="0"/>
                </a:rPr>
                <a:t>ORF General Operations</a:t>
              </a:r>
              <a:endParaRPr lang="en-US" sz="1300" kern="1200" dirty="0">
                <a:latin typeface="Arial" panose="020B0604020202020204" pitchFamily="34" charset="0"/>
                <a:cs typeface="Arial" panose="020B0604020202020204" pitchFamily="34" charset="0"/>
              </a:endParaRPr>
            </a:p>
          </p:txBody>
        </p:sp>
        <p:sp>
          <p:nvSpPr>
            <p:cNvPr id="9" name="Freeform 8"/>
            <p:cNvSpPr/>
            <p:nvPr/>
          </p:nvSpPr>
          <p:spPr>
            <a:xfrm>
              <a:off x="1574918" y="2934996"/>
              <a:ext cx="2277023" cy="952351"/>
            </a:xfrm>
            <a:custGeom>
              <a:avLst/>
              <a:gdLst>
                <a:gd name="connsiteX0" fmla="*/ 0 w 1523761"/>
                <a:gd name="connsiteY0" fmla="*/ 95235 h 952351"/>
                <a:gd name="connsiteX1" fmla="*/ 95235 w 1523761"/>
                <a:gd name="connsiteY1" fmla="*/ 0 h 952351"/>
                <a:gd name="connsiteX2" fmla="*/ 1428526 w 1523761"/>
                <a:gd name="connsiteY2" fmla="*/ 0 h 952351"/>
                <a:gd name="connsiteX3" fmla="*/ 1523761 w 1523761"/>
                <a:gd name="connsiteY3" fmla="*/ 95235 h 952351"/>
                <a:gd name="connsiteX4" fmla="*/ 1523761 w 1523761"/>
                <a:gd name="connsiteY4" fmla="*/ 857116 h 952351"/>
                <a:gd name="connsiteX5" fmla="*/ 1428526 w 1523761"/>
                <a:gd name="connsiteY5" fmla="*/ 952351 h 952351"/>
                <a:gd name="connsiteX6" fmla="*/ 95235 w 1523761"/>
                <a:gd name="connsiteY6" fmla="*/ 952351 h 952351"/>
                <a:gd name="connsiteX7" fmla="*/ 0 w 1523761"/>
                <a:gd name="connsiteY7" fmla="*/ 857116 h 952351"/>
                <a:gd name="connsiteX8" fmla="*/ 0 w 1523761"/>
                <a:gd name="connsiteY8" fmla="*/ 95235 h 9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3761" h="952351">
                  <a:moveTo>
                    <a:pt x="0" y="95235"/>
                  </a:moveTo>
                  <a:cubicBezTo>
                    <a:pt x="0" y="42638"/>
                    <a:pt x="42638" y="0"/>
                    <a:pt x="95235" y="0"/>
                  </a:cubicBezTo>
                  <a:lnTo>
                    <a:pt x="1428526" y="0"/>
                  </a:lnTo>
                  <a:cubicBezTo>
                    <a:pt x="1481123" y="0"/>
                    <a:pt x="1523761" y="42638"/>
                    <a:pt x="1523761" y="95235"/>
                  </a:cubicBezTo>
                  <a:lnTo>
                    <a:pt x="1523761" y="857116"/>
                  </a:lnTo>
                  <a:cubicBezTo>
                    <a:pt x="1523761" y="909713"/>
                    <a:pt x="1481123" y="952351"/>
                    <a:pt x="1428526" y="952351"/>
                  </a:cubicBezTo>
                  <a:lnTo>
                    <a:pt x="95235" y="952351"/>
                  </a:lnTo>
                  <a:cubicBezTo>
                    <a:pt x="42638" y="952351"/>
                    <a:pt x="0" y="909713"/>
                    <a:pt x="0" y="857116"/>
                  </a:cubicBezTo>
                  <a:lnTo>
                    <a:pt x="0" y="9523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2658" tIns="44403" rIns="52658" bIns="44403" numCol="1" spcCol="1270" anchor="ctr" anchorCtr="0">
              <a:noAutofit/>
            </a:bodyPr>
            <a:lstStyle/>
            <a:p>
              <a:pPr lvl="0" algn="ctr" defTabSz="577850">
                <a:lnSpc>
                  <a:spcPct val="90000"/>
                </a:lnSpc>
                <a:spcBef>
                  <a:spcPct val="0"/>
                </a:spcBef>
                <a:spcAft>
                  <a:spcPct val="35000"/>
                </a:spcAft>
              </a:pPr>
              <a:r>
                <a:rPr lang="en-US" altLang="en-US" sz="1300" kern="1200" dirty="0" smtClean="0">
                  <a:solidFill>
                    <a:srgbClr val="000000"/>
                  </a:solidFill>
                  <a:latin typeface="Arial" panose="020B0604020202020204" pitchFamily="34" charset="0"/>
                  <a:cs typeface="Arial" panose="020B0604020202020204" pitchFamily="34" charset="0"/>
                </a:rPr>
                <a:t>Program</a:t>
              </a:r>
            </a:p>
            <a:p>
              <a:pPr lvl="0" algn="ctr" defTabSz="577850">
                <a:lnSpc>
                  <a:spcPct val="90000"/>
                </a:lnSpc>
                <a:spcBef>
                  <a:spcPct val="0"/>
                </a:spcBef>
                <a:spcAft>
                  <a:spcPct val="35000"/>
                </a:spcAft>
              </a:pPr>
              <a:r>
                <a:rPr lang="en-US" altLang="en-US" sz="1300" kern="1200" dirty="0" smtClean="0">
                  <a:solidFill>
                    <a:srgbClr val="000000"/>
                  </a:solidFill>
                  <a:latin typeface="Arial" panose="020B0604020202020204" pitchFamily="34" charset="0"/>
                  <a:cs typeface="Arial" panose="020B0604020202020204" pitchFamily="34" charset="0"/>
                </a:rPr>
                <a:t>01-10-10-005</a:t>
              </a:r>
            </a:p>
            <a:p>
              <a:pPr lvl="0" algn="ctr" defTabSz="577850">
                <a:lnSpc>
                  <a:spcPct val="90000"/>
                </a:lnSpc>
                <a:spcBef>
                  <a:spcPct val="0"/>
                </a:spcBef>
                <a:spcAft>
                  <a:spcPct val="35000"/>
                </a:spcAft>
              </a:pPr>
              <a:r>
                <a:rPr lang="en-US" altLang="en-US" sz="1300" kern="1200" dirty="0" smtClean="0">
                  <a:solidFill>
                    <a:srgbClr val="000000"/>
                  </a:solidFill>
                  <a:latin typeface="Arial" panose="020B0604020202020204" pitchFamily="34" charset="0"/>
                  <a:cs typeface="Arial" panose="020B0604020202020204" pitchFamily="34" charset="0"/>
                </a:rPr>
                <a:t>NOSNAVOBS &amp; Positioning Geodesy Base</a:t>
              </a:r>
              <a:endParaRPr lang="en-US" sz="1300" kern="1200" dirty="0">
                <a:latin typeface="Arial" panose="020B0604020202020204" pitchFamily="34" charset="0"/>
                <a:cs typeface="Arial" panose="020B0604020202020204" pitchFamily="34" charset="0"/>
              </a:endParaRPr>
            </a:p>
          </p:txBody>
        </p:sp>
        <p:sp>
          <p:nvSpPr>
            <p:cNvPr id="11" name="Freeform 10"/>
            <p:cNvSpPr/>
            <p:nvPr/>
          </p:nvSpPr>
          <p:spPr>
            <a:xfrm>
              <a:off x="796106" y="4519410"/>
              <a:ext cx="1523761" cy="952351"/>
            </a:xfrm>
            <a:custGeom>
              <a:avLst/>
              <a:gdLst>
                <a:gd name="connsiteX0" fmla="*/ 0 w 1523761"/>
                <a:gd name="connsiteY0" fmla="*/ 95235 h 952351"/>
                <a:gd name="connsiteX1" fmla="*/ 95235 w 1523761"/>
                <a:gd name="connsiteY1" fmla="*/ 0 h 952351"/>
                <a:gd name="connsiteX2" fmla="*/ 1428526 w 1523761"/>
                <a:gd name="connsiteY2" fmla="*/ 0 h 952351"/>
                <a:gd name="connsiteX3" fmla="*/ 1523761 w 1523761"/>
                <a:gd name="connsiteY3" fmla="*/ 95235 h 952351"/>
                <a:gd name="connsiteX4" fmla="*/ 1523761 w 1523761"/>
                <a:gd name="connsiteY4" fmla="*/ 857116 h 952351"/>
                <a:gd name="connsiteX5" fmla="*/ 1428526 w 1523761"/>
                <a:gd name="connsiteY5" fmla="*/ 952351 h 952351"/>
                <a:gd name="connsiteX6" fmla="*/ 95235 w 1523761"/>
                <a:gd name="connsiteY6" fmla="*/ 952351 h 952351"/>
                <a:gd name="connsiteX7" fmla="*/ 0 w 1523761"/>
                <a:gd name="connsiteY7" fmla="*/ 857116 h 952351"/>
                <a:gd name="connsiteX8" fmla="*/ 0 w 1523761"/>
                <a:gd name="connsiteY8" fmla="*/ 95235 h 9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3761" h="952351">
                  <a:moveTo>
                    <a:pt x="0" y="95235"/>
                  </a:moveTo>
                  <a:cubicBezTo>
                    <a:pt x="0" y="42638"/>
                    <a:pt x="42638" y="0"/>
                    <a:pt x="95235" y="0"/>
                  </a:cubicBezTo>
                  <a:lnTo>
                    <a:pt x="1428526" y="0"/>
                  </a:lnTo>
                  <a:cubicBezTo>
                    <a:pt x="1481123" y="0"/>
                    <a:pt x="1523761" y="42638"/>
                    <a:pt x="1523761" y="95235"/>
                  </a:cubicBezTo>
                  <a:lnTo>
                    <a:pt x="1523761" y="857116"/>
                  </a:lnTo>
                  <a:cubicBezTo>
                    <a:pt x="1523761" y="909713"/>
                    <a:pt x="1481123" y="952351"/>
                    <a:pt x="1428526" y="952351"/>
                  </a:cubicBezTo>
                  <a:lnTo>
                    <a:pt x="95235" y="952351"/>
                  </a:lnTo>
                  <a:cubicBezTo>
                    <a:pt x="42638" y="952351"/>
                    <a:pt x="0" y="909713"/>
                    <a:pt x="0" y="857116"/>
                  </a:cubicBezTo>
                  <a:lnTo>
                    <a:pt x="0" y="9523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2658" tIns="44403" rIns="52658" bIns="44403" numCol="1" spcCol="1270" anchor="ctr" anchorCtr="0">
              <a:noAutofit/>
            </a:bodyPr>
            <a:lstStyle/>
            <a:p>
              <a:pPr lvl="0" algn="ctr" defTabSz="577850">
                <a:lnSpc>
                  <a:spcPct val="90000"/>
                </a:lnSpc>
                <a:spcBef>
                  <a:spcPct val="0"/>
                </a:spcBef>
                <a:spcAft>
                  <a:spcPct val="35000"/>
                </a:spcAft>
              </a:pPr>
              <a:endParaRPr lang="en-US" sz="1300" kern="1200" dirty="0"/>
            </a:p>
          </p:txBody>
        </p:sp>
        <p:sp>
          <p:nvSpPr>
            <p:cNvPr id="13" name="Freeform 12"/>
            <p:cNvSpPr/>
            <p:nvPr/>
          </p:nvSpPr>
          <p:spPr>
            <a:xfrm>
              <a:off x="2938324" y="4519411"/>
              <a:ext cx="1523761" cy="952350"/>
            </a:xfrm>
            <a:custGeom>
              <a:avLst/>
              <a:gdLst>
                <a:gd name="connsiteX0" fmla="*/ 0 w 1523761"/>
                <a:gd name="connsiteY0" fmla="*/ 95235 h 952351"/>
                <a:gd name="connsiteX1" fmla="*/ 95235 w 1523761"/>
                <a:gd name="connsiteY1" fmla="*/ 0 h 952351"/>
                <a:gd name="connsiteX2" fmla="*/ 1428526 w 1523761"/>
                <a:gd name="connsiteY2" fmla="*/ 0 h 952351"/>
                <a:gd name="connsiteX3" fmla="*/ 1523761 w 1523761"/>
                <a:gd name="connsiteY3" fmla="*/ 95235 h 952351"/>
                <a:gd name="connsiteX4" fmla="*/ 1523761 w 1523761"/>
                <a:gd name="connsiteY4" fmla="*/ 857116 h 952351"/>
                <a:gd name="connsiteX5" fmla="*/ 1428526 w 1523761"/>
                <a:gd name="connsiteY5" fmla="*/ 952351 h 952351"/>
                <a:gd name="connsiteX6" fmla="*/ 95235 w 1523761"/>
                <a:gd name="connsiteY6" fmla="*/ 952351 h 952351"/>
                <a:gd name="connsiteX7" fmla="*/ 0 w 1523761"/>
                <a:gd name="connsiteY7" fmla="*/ 857116 h 952351"/>
                <a:gd name="connsiteX8" fmla="*/ 0 w 1523761"/>
                <a:gd name="connsiteY8" fmla="*/ 95235 h 9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3761" h="952351">
                  <a:moveTo>
                    <a:pt x="0" y="95235"/>
                  </a:moveTo>
                  <a:cubicBezTo>
                    <a:pt x="0" y="42638"/>
                    <a:pt x="42638" y="0"/>
                    <a:pt x="95235" y="0"/>
                  </a:cubicBezTo>
                  <a:lnTo>
                    <a:pt x="1428526" y="0"/>
                  </a:lnTo>
                  <a:cubicBezTo>
                    <a:pt x="1481123" y="0"/>
                    <a:pt x="1523761" y="42638"/>
                    <a:pt x="1523761" y="95235"/>
                  </a:cubicBezTo>
                  <a:lnTo>
                    <a:pt x="1523761" y="857116"/>
                  </a:lnTo>
                  <a:cubicBezTo>
                    <a:pt x="1523761" y="909713"/>
                    <a:pt x="1481123" y="952351"/>
                    <a:pt x="1428526" y="952351"/>
                  </a:cubicBezTo>
                  <a:lnTo>
                    <a:pt x="95235" y="952351"/>
                  </a:lnTo>
                  <a:cubicBezTo>
                    <a:pt x="42638" y="952351"/>
                    <a:pt x="0" y="909713"/>
                    <a:pt x="0" y="857116"/>
                  </a:cubicBezTo>
                  <a:lnTo>
                    <a:pt x="0" y="9523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2658" tIns="44403" rIns="52658" bIns="44403" numCol="1" spcCol="1270" anchor="ctr" anchorCtr="0">
              <a:noAutofit/>
            </a:bodyPr>
            <a:lstStyle/>
            <a:p>
              <a:pPr lvl="0" algn="ctr" defTabSz="577850">
                <a:lnSpc>
                  <a:spcPct val="90000"/>
                </a:lnSpc>
                <a:spcBef>
                  <a:spcPct val="0"/>
                </a:spcBef>
                <a:spcAft>
                  <a:spcPct val="35000"/>
                </a:spcAft>
              </a:pPr>
              <a:endParaRPr lang="en-US" sz="1300" kern="1200"/>
            </a:p>
          </p:txBody>
        </p:sp>
        <p:sp>
          <p:nvSpPr>
            <p:cNvPr id="14" name="Freeform 13"/>
            <p:cNvSpPr/>
            <p:nvPr/>
          </p:nvSpPr>
          <p:spPr>
            <a:xfrm>
              <a:off x="5918200" y="1585561"/>
              <a:ext cx="1904702" cy="952351"/>
            </a:xfrm>
            <a:custGeom>
              <a:avLst/>
              <a:gdLst>
                <a:gd name="connsiteX0" fmla="*/ 0 w 1904702"/>
                <a:gd name="connsiteY0" fmla="*/ 95235 h 952351"/>
                <a:gd name="connsiteX1" fmla="*/ 95235 w 1904702"/>
                <a:gd name="connsiteY1" fmla="*/ 0 h 952351"/>
                <a:gd name="connsiteX2" fmla="*/ 1809467 w 1904702"/>
                <a:gd name="connsiteY2" fmla="*/ 0 h 952351"/>
                <a:gd name="connsiteX3" fmla="*/ 1904702 w 1904702"/>
                <a:gd name="connsiteY3" fmla="*/ 95235 h 952351"/>
                <a:gd name="connsiteX4" fmla="*/ 1904702 w 1904702"/>
                <a:gd name="connsiteY4" fmla="*/ 857116 h 952351"/>
                <a:gd name="connsiteX5" fmla="*/ 1809467 w 1904702"/>
                <a:gd name="connsiteY5" fmla="*/ 952351 h 952351"/>
                <a:gd name="connsiteX6" fmla="*/ 95235 w 1904702"/>
                <a:gd name="connsiteY6" fmla="*/ 952351 h 952351"/>
                <a:gd name="connsiteX7" fmla="*/ 0 w 1904702"/>
                <a:gd name="connsiteY7" fmla="*/ 857116 h 952351"/>
                <a:gd name="connsiteX8" fmla="*/ 0 w 1904702"/>
                <a:gd name="connsiteY8" fmla="*/ 95235 h 9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4702" h="952351">
                  <a:moveTo>
                    <a:pt x="0" y="95235"/>
                  </a:moveTo>
                  <a:cubicBezTo>
                    <a:pt x="0" y="42638"/>
                    <a:pt x="42638" y="0"/>
                    <a:pt x="95235" y="0"/>
                  </a:cubicBezTo>
                  <a:lnTo>
                    <a:pt x="1809467" y="0"/>
                  </a:lnTo>
                  <a:cubicBezTo>
                    <a:pt x="1862064" y="0"/>
                    <a:pt x="1904702" y="42638"/>
                    <a:pt x="1904702" y="95235"/>
                  </a:cubicBezTo>
                  <a:lnTo>
                    <a:pt x="1904702" y="857116"/>
                  </a:lnTo>
                  <a:cubicBezTo>
                    <a:pt x="1904702" y="909713"/>
                    <a:pt x="1862064" y="952351"/>
                    <a:pt x="1809467" y="952351"/>
                  </a:cubicBezTo>
                  <a:lnTo>
                    <a:pt x="95235" y="952351"/>
                  </a:lnTo>
                  <a:cubicBezTo>
                    <a:pt x="42638" y="952351"/>
                    <a:pt x="0" y="909713"/>
                    <a:pt x="0" y="857116"/>
                  </a:cubicBezTo>
                  <a:lnTo>
                    <a:pt x="0" y="95235"/>
                  </a:lnTo>
                  <a:close/>
                </a:path>
              </a:pathLst>
            </a:custGeom>
            <a:solidFill>
              <a:schemeClr val="tx2">
                <a:lumMod val="20000"/>
                <a:lumOff val="80000"/>
              </a:schemeClr>
            </a:solidFill>
            <a:ln>
              <a:solidFill>
                <a:schemeClr val="tx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658" tIns="44403" rIns="52658" bIns="44403" numCol="1" spcCol="1270" anchor="ctr" anchorCtr="0">
              <a:noAutofit/>
            </a:bodyPr>
            <a:lstStyle/>
            <a:p>
              <a:pPr lvl="0" algn="ctr" defTabSz="577850">
                <a:lnSpc>
                  <a:spcPct val="90000"/>
                </a:lnSpc>
                <a:spcBef>
                  <a:spcPct val="0"/>
                </a:spcBef>
                <a:spcAft>
                  <a:spcPct val="35000"/>
                </a:spcAft>
              </a:pPr>
              <a:r>
                <a:rPr lang="en-US" altLang="en-US" sz="1300" i="1" kern="1200" dirty="0" smtClean="0">
                  <a:solidFill>
                    <a:srgbClr val="000000"/>
                  </a:solidFill>
                  <a:latin typeface="Arial" panose="020B0604020202020204" pitchFamily="34" charset="0"/>
                  <a:cs typeface="Arial" panose="020B0604020202020204" pitchFamily="34" charset="0"/>
                </a:rPr>
                <a:t>Fund Code 0007</a:t>
              </a:r>
            </a:p>
            <a:p>
              <a:pPr lvl="0" algn="ctr" defTabSz="577850">
                <a:lnSpc>
                  <a:spcPct val="90000"/>
                </a:lnSpc>
                <a:spcBef>
                  <a:spcPct val="0"/>
                </a:spcBef>
                <a:spcAft>
                  <a:spcPct val="35000"/>
                </a:spcAft>
              </a:pPr>
              <a:r>
                <a:rPr lang="en-US" altLang="en-US" sz="1300" i="1" kern="1200" dirty="0" smtClean="0">
                  <a:solidFill>
                    <a:srgbClr val="000000"/>
                  </a:solidFill>
                  <a:latin typeface="Arial" panose="020B0604020202020204" pitchFamily="34" charset="0"/>
                  <a:cs typeface="Arial" panose="020B0604020202020204" pitchFamily="34" charset="0"/>
                </a:rPr>
                <a:t>Reimbursable</a:t>
              </a:r>
              <a:endParaRPr lang="en-US" sz="1300" kern="1200" dirty="0">
                <a:latin typeface="Arial" panose="020B0604020202020204" pitchFamily="34" charset="0"/>
                <a:cs typeface="Arial" panose="020B0604020202020204" pitchFamily="34" charset="0"/>
              </a:endParaRPr>
            </a:p>
          </p:txBody>
        </p:sp>
        <p:sp>
          <p:nvSpPr>
            <p:cNvPr id="16" name="Freeform 15"/>
            <p:cNvSpPr/>
            <p:nvPr/>
          </p:nvSpPr>
          <p:spPr>
            <a:xfrm>
              <a:off x="5744965" y="2950782"/>
              <a:ext cx="2251172" cy="952351"/>
            </a:xfrm>
            <a:custGeom>
              <a:avLst/>
              <a:gdLst>
                <a:gd name="connsiteX0" fmla="*/ 0 w 1523761"/>
                <a:gd name="connsiteY0" fmla="*/ 95235 h 952351"/>
                <a:gd name="connsiteX1" fmla="*/ 95235 w 1523761"/>
                <a:gd name="connsiteY1" fmla="*/ 0 h 952351"/>
                <a:gd name="connsiteX2" fmla="*/ 1428526 w 1523761"/>
                <a:gd name="connsiteY2" fmla="*/ 0 h 952351"/>
                <a:gd name="connsiteX3" fmla="*/ 1523761 w 1523761"/>
                <a:gd name="connsiteY3" fmla="*/ 95235 h 952351"/>
                <a:gd name="connsiteX4" fmla="*/ 1523761 w 1523761"/>
                <a:gd name="connsiteY4" fmla="*/ 857116 h 952351"/>
                <a:gd name="connsiteX5" fmla="*/ 1428526 w 1523761"/>
                <a:gd name="connsiteY5" fmla="*/ 952351 h 952351"/>
                <a:gd name="connsiteX6" fmla="*/ 95235 w 1523761"/>
                <a:gd name="connsiteY6" fmla="*/ 952351 h 952351"/>
                <a:gd name="connsiteX7" fmla="*/ 0 w 1523761"/>
                <a:gd name="connsiteY7" fmla="*/ 857116 h 952351"/>
                <a:gd name="connsiteX8" fmla="*/ 0 w 1523761"/>
                <a:gd name="connsiteY8" fmla="*/ 95235 h 9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3761" h="952351">
                  <a:moveTo>
                    <a:pt x="0" y="95235"/>
                  </a:moveTo>
                  <a:cubicBezTo>
                    <a:pt x="0" y="42638"/>
                    <a:pt x="42638" y="0"/>
                    <a:pt x="95235" y="0"/>
                  </a:cubicBezTo>
                  <a:lnTo>
                    <a:pt x="1428526" y="0"/>
                  </a:lnTo>
                  <a:cubicBezTo>
                    <a:pt x="1481123" y="0"/>
                    <a:pt x="1523761" y="42638"/>
                    <a:pt x="1523761" y="95235"/>
                  </a:cubicBezTo>
                  <a:lnTo>
                    <a:pt x="1523761" y="857116"/>
                  </a:lnTo>
                  <a:cubicBezTo>
                    <a:pt x="1523761" y="909713"/>
                    <a:pt x="1481123" y="952351"/>
                    <a:pt x="1428526" y="952351"/>
                  </a:cubicBezTo>
                  <a:lnTo>
                    <a:pt x="95235" y="952351"/>
                  </a:lnTo>
                  <a:cubicBezTo>
                    <a:pt x="42638" y="952351"/>
                    <a:pt x="0" y="909713"/>
                    <a:pt x="0" y="857116"/>
                  </a:cubicBezTo>
                  <a:lnTo>
                    <a:pt x="0" y="9523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2658" tIns="44403" rIns="52658" bIns="44403" numCol="1" spcCol="1270" anchor="ctr" anchorCtr="0">
              <a:noAutofit/>
            </a:bodyPr>
            <a:lstStyle/>
            <a:p>
              <a:pPr lvl="0" algn="ctr" defTabSz="577850">
                <a:lnSpc>
                  <a:spcPct val="90000"/>
                </a:lnSpc>
                <a:spcBef>
                  <a:spcPct val="0"/>
                </a:spcBef>
                <a:spcAft>
                  <a:spcPct val="35000"/>
                </a:spcAft>
              </a:pPr>
              <a:r>
                <a:rPr lang="en-US" altLang="en-US" sz="1300" dirty="0">
                  <a:solidFill>
                    <a:srgbClr val="000000"/>
                  </a:solidFill>
                  <a:latin typeface="Arial" panose="020B0604020202020204" pitchFamily="34" charset="0"/>
                  <a:cs typeface="Arial" panose="020B0604020202020204" pitchFamily="34" charset="0"/>
                </a:rPr>
                <a:t>Program</a:t>
              </a:r>
            </a:p>
            <a:p>
              <a:pPr lvl="0" algn="ctr" defTabSz="577850">
                <a:lnSpc>
                  <a:spcPct val="90000"/>
                </a:lnSpc>
                <a:spcBef>
                  <a:spcPct val="0"/>
                </a:spcBef>
                <a:spcAft>
                  <a:spcPct val="35000"/>
                </a:spcAft>
              </a:pPr>
              <a:r>
                <a:rPr lang="en-US" altLang="en-US" sz="1300" dirty="0">
                  <a:solidFill>
                    <a:srgbClr val="000000"/>
                  </a:solidFill>
                  <a:latin typeface="Arial" panose="020B0604020202020204" pitchFamily="34" charset="0"/>
                  <a:cs typeface="Arial" panose="020B0604020202020204" pitchFamily="34" charset="0"/>
                </a:rPr>
                <a:t>01-10-10-005</a:t>
              </a:r>
            </a:p>
            <a:p>
              <a:pPr lvl="0" algn="ctr" defTabSz="577850">
                <a:lnSpc>
                  <a:spcPct val="90000"/>
                </a:lnSpc>
                <a:spcBef>
                  <a:spcPct val="0"/>
                </a:spcBef>
                <a:spcAft>
                  <a:spcPct val="35000"/>
                </a:spcAft>
              </a:pPr>
              <a:r>
                <a:rPr lang="en-US" altLang="en-US" sz="1300" dirty="0">
                  <a:solidFill>
                    <a:srgbClr val="000000"/>
                  </a:solidFill>
                  <a:latin typeface="Arial" panose="020B0604020202020204" pitchFamily="34" charset="0"/>
                  <a:cs typeface="Arial" panose="020B0604020202020204" pitchFamily="34" charset="0"/>
                </a:rPr>
                <a:t>NOSNAVOBS &amp; Positioning Geodesy Base</a:t>
              </a:r>
              <a:endParaRPr lang="en-US" sz="1300" dirty="0">
                <a:latin typeface="Arial" panose="020B0604020202020204" pitchFamily="34" charset="0"/>
                <a:cs typeface="Arial" panose="020B0604020202020204" pitchFamily="34" charset="0"/>
              </a:endParaRPr>
            </a:p>
          </p:txBody>
        </p:sp>
        <p:sp>
          <p:nvSpPr>
            <p:cNvPr id="18" name="Freeform 17"/>
            <p:cNvSpPr/>
            <p:nvPr/>
          </p:nvSpPr>
          <p:spPr>
            <a:xfrm>
              <a:off x="5844024" y="4432976"/>
              <a:ext cx="2098772" cy="952351"/>
            </a:xfrm>
            <a:custGeom>
              <a:avLst/>
              <a:gdLst>
                <a:gd name="connsiteX0" fmla="*/ 0 w 1523761"/>
                <a:gd name="connsiteY0" fmla="*/ 95235 h 952351"/>
                <a:gd name="connsiteX1" fmla="*/ 95235 w 1523761"/>
                <a:gd name="connsiteY1" fmla="*/ 0 h 952351"/>
                <a:gd name="connsiteX2" fmla="*/ 1428526 w 1523761"/>
                <a:gd name="connsiteY2" fmla="*/ 0 h 952351"/>
                <a:gd name="connsiteX3" fmla="*/ 1523761 w 1523761"/>
                <a:gd name="connsiteY3" fmla="*/ 95235 h 952351"/>
                <a:gd name="connsiteX4" fmla="*/ 1523761 w 1523761"/>
                <a:gd name="connsiteY4" fmla="*/ 857116 h 952351"/>
                <a:gd name="connsiteX5" fmla="*/ 1428526 w 1523761"/>
                <a:gd name="connsiteY5" fmla="*/ 952351 h 952351"/>
                <a:gd name="connsiteX6" fmla="*/ 95235 w 1523761"/>
                <a:gd name="connsiteY6" fmla="*/ 952351 h 952351"/>
                <a:gd name="connsiteX7" fmla="*/ 0 w 1523761"/>
                <a:gd name="connsiteY7" fmla="*/ 857116 h 952351"/>
                <a:gd name="connsiteX8" fmla="*/ 0 w 1523761"/>
                <a:gd name="connsiteY8" fmla="*/ 95235 h 9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3761" h="952351">
                  <a:moveTo>
                    <a:pt x="0" y="95235"/>
                  </a:moveTo>
                  <a:cubicBezTo>
                    <a:pt x="0" y="42638"/>
                    <a:pt x="42638" y="0"/>
                    <a:pt x="95235" y="0"/>
                  </a:cubicBezTo>
                  <a:lnTo>
                    <a:pt x="1428526" y="0"/>
                  </a:lnTo>
                  <a:cubicBezTo>
                    <a:pt x="1481123" y="0"/>
                    <a:pt x="1523761" y="42638"/>
                    <a:pt x="1523761" y="95235"/>
                  </a:cubicBezTo>
                  <a:lnTo>
                    <a:pt x="1523761" y="857116"/>
                  </a:lnTo>
                  <a:cubicBezTo>
                    <a:pt x="1523761" y="909713"/>
                    <a:pt x="1481123" y="952351"/>
                    <a:pt x="1428526" y="952351"/>
                  </a:cubicBezTo>
                  <a:lnTo>
                    <a:pt x="95235" y="952351"/>
                  </a:lnTo>
                  <a:cubicBezTo>
                    <a:pt x="42638" y="952351"/>
                    <a:pt x="0" y="909713"/>
                    <a:pt x="0" y="857116"/>
                  </a:cubicBezTo>
                  <a:lnTo>
                    <a:pt x="0" y="9523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2658" tIns="44403" rIns="52658" bIns="44403" numCol="1" spcCol="1270" anchor="ctr" anchorCtr="0">
              <a:noAutofit/>
            </a:bodyPr>
            <a:lstStyle/>
            <a:p>
              <a:pPr lvl="0" algn="ctr" defTabSz="577850">
                <a:lnSpc>
                  <a:spcPct val="90000"/>
                </a:lnSpc>
                <a:spcBef>
                  <a:spcPct val="0"/>
                </a:spcBef>
                <a:spcAft>
                  <a:spcPct val="35000"/>
                </a:spcAft>
              </a:pPr>
              <a:r>
                <a:rPr lang="en-US" altLang="en-US" sz="1300" kern="1200" dirty="0" smtClean="0">
                  <a:solidFill>
                    <a:srgbClr val="000000"/>
                  </a:solidFill>
                  <a:latin typeface="Arial" panose="020B0604020202020204" pitchFamily="34" charset="0"/>
                  <a:cs typeface="Arial" panose="020B0604020202020204" pitchFamily="34" charset="0"/>
                </a:rPr>
                <a:t>Project</a:t>
              </a:r>
            </a:p>
            <a:p>
              <a:pPr lvl="0" algn="ctr" defTabSz="577850">
                <a:lnSpc>
                  <a:spcPct val="90000"/>
                </a:lnSpc>
                <a:spcBef>
                  <a:spcPct val="0"/>
                </a:spcBef>
                <a:spcAft>
                  <a:spcPct val="35000"/>
                </a:spcAft>
              </a:pPr>
              <a:r>
                <a:rPr lang="en-US" altLang="en-US" sz="1300" kern="1200" dirty="0" smtClean="0">
                  <a:solidFill>
                    <a:srgbClr val="000000"/>
                  </a:solidFill>
                  <a:latin typeface="Arial" panose="020B0604020202020204" pitchFamily="34" charset="0"/>
                  <a:cs typeface="Arial" panose="020B0604020202020204" pitchFamily="34" charset="0"/>
                </a:rPr>
                <a:t>1RK6DGP</a:t>
              </a:r>
            </a:p>
            <a:p>
              <a:pPr lvl="0" algn="ctr" defTabSz="577850">
                <a:lnSpc>
                  <a:spcPct val="90000"/>
                </a:lnSpc>
                <a:spcBef>
                  <a:spcPct val="0"/>
                </a:spcBef>
                <a:spcAft>
                  <a:spcPct val="35000"/>
                </a:spcAft>
              </a:pPr>
              <a:r>
                <a:rPr lang="en-US" altLang="en-US" sz="1300" kern="1200" dirty="0" smtClean="0">
                  <a:solidFill>
                    <a:srgbClr val="000000"/>
                  </a:solidFill>
                  <a:latin typeface="Arial" panose="020B0604020202020204" pitchFamily="34" charset="0"/>
                  <a:cs typeface="Arial" panose="020B0604020202020204" pitchFamily="34" charset="0"/>
                </a:rPr>
                <a:t>USACE GEO Positioning Support</a:t>
              </a:r>
              <a:endParaRPr lang="en-US" sz="1300" kern="1200" dirty="0">
                <a:latin typeface="Arial" panose="020B0604020202020204" pitchFamily="34" charset="0"/>
                <a:cs typeface="Arial" panose="020B0604020202020204" pitchFamily="34" charset="0"/>
              </a:endParaRPr>
            </a:p>
          </p:txBody>
        </p:sp>
      </p:grpSp>
      <p:sp>
        <p:nvSpPr>
          <p:cNvPr id="6" name="TextBox 5"/>
          <p:cNvSpPr txBox="1"/>
          <p:nvPr/>
        </p:nvSpPr>
        <p:spPr>
          <a:xfrm>
            <a:off x="677844" y="4607827"/>
            <a:ext cx="1676400" cy="646331"/>
          </a:xfrm>
          <a:prstGeom prst="rect">
            <a:avLst/>
          </a:prstGeom>
          <a:noFill/>
        </p:spPr>
        <p:txBody>
          <a:bodyPr wrap="square" rtlCol="0">
            <a:spAutoFit/>
          </a:bodyPr>
          <a:lstStyle/>
          <a:p>
            <a:pPr algn="ctr">
              <a:lnSpc>
                <a:spcPct val="100000"/>
              </a:lnSpc>
              <a:spcBef>
                <a:spcPct val="0"/>
              </a:spcBef>
              <a:buClrTx/>
              <a:buSzTx/>
              <a:buFontTx/>
              <a:buNone/>
              <a:defRPr/>
            </a:pPr>
            <a:r>
              <a:rPr lang="en-US" sz="1200" dirty="0">
                <a:solidFill>
                  <a:srgbClr val="000000"/>
                </a:solidFill>
                <a:latin typeface="Arial" panose="020B0604020202020204" pitchFamily="34" charset="0"/>
                <a:cs typeface="Arial" panose="020B0604020202020204" pitchFamily="34" charset="0"/>
              </a:rPr>
              <a:t>Project</a:t>
            </a:r>
          </a:p>
          <a:p>
            <a:pPr algn="ctr">
              <a:lnSpc>
                <a:spcPct val="100000"/>
              </a:lnSpc>
              <a:spcBef>
                <a:spcPct val="0"/>
              </a:spcBef>
              <a:buClrTx/>
              <a:buSzTx/>
              <a:buFontTx/>
              <a:buNone/>
              <a:defRPr/>
            </a:pPr>
            <a:r>
              <a:rPr lang="en-US" sz="1200" dirty="0" smtClean="0">
                <a:solidFill>
                  <a:srgbClr val="000000"/>
                </a:solidFill>
                <a:latin typeface="Arial" panose="020B0604020202020204" pitchFamily="34" charset="0"/>
                <a:cs typeface="Arial" panose="020B0604020202020204" pitchFamily="34" charset="0"/>
              </a:rPr>
              <a:t>S8KNCMP</a:t>
            </a:r>
          </a:p>
          <a:p>
            <a:pPr algn="ctr">
              <a:lnSpc>
                <a:spcPct val="100000"/>
              </a:lnSpc>
              <a:spcBef>
                <a:spcPct val="0"/>
              </a:spcBef>
              <a:buClrTx/>
              <a:buSzTx/>
              <a:buFontTx/>
              <a:buNone/>
              <a:defRPr/>
            </a:pPr>
            <a:r>
              <a:rPr lang="en-US" sz="1200" dirty="0" smtClean="0">
                <a:solidFill>
                  <a:srgbClr val="000000"/>
                </a:solidFill>
                <a:latin typeface="Arial" panose="020B0604020202020204" pitchFamily="34" charset="0"/>
                <a:cs typeface="Arial" panose="020B0604020202020204" pitchFamily="34" charset="0"/>
              </a:rPr>
              <a:t>Coastal Mapping</a:t>
            </a:r>
            <a:endParaRPr lang="en-US" sz="1200" dirty="0">
              <a:solidFill>
                <a:srgbClr val="000000"/>
              </a:solidFill>
              <a:latin typeface="Arial" panose="020B0604020202020204" pitchFamily="34" charset="0"/>
              <a:cs typeface="Arial" panose="020B0604020202020204" pitchFamily="34" charset="0"/>
            </a:endParaRPr>
          </a:p>
        </p:txBody>
      </p:sp>
      <p:sp>
        <p:nvSpPr>
          <p:cNvPr id="3" name="TextBox 2"/>
          <p:cNvSpPr txBox="1"/>
          <p:nvPr/>
        </p:nvSpPr>
        <p:spPr>
          <a:xfrm>
            <a:off x="3010562" y="4572000"/>
            <a:ext cx="1295400" cy="830997"/>
          </a:xfrm>
          <a:prstGeom prst="rect">
            <a:avLst/>
          </a:prstGeom>
          <a:noFill/>
        </p:spPr>
        <p:txBody>
          <a:bodyPr wrap="square" rtlCol="0">
            <a:spAutoFit/>
          </a:bodyPr>
          <a:lstStyle/>
          <a:p>
            <a:pPr algn="ctr">
              <a:lnSpc>
                <a:spcPct val="100000"/>
              </a:lnSpc>
              <a:spcBef>
                <a:spcPct val="0"/>
              </a:spcBef>
              <a:buClrTx/>
              <a:buSzTx/>
              <a:buFontTx/>
              <a:buNone/>
              <a:defRPr/>
            </a:pPr>
            <a:r>
              <a:rPr lang="en-US" sz="1200" dirty="0">
                <a:solidFill>
                  <a:srgbClr val="000000"/>
                </a:solidFill>
                <a:latin typeface="Arial" panose="020B0604020202020204" pitchFamily="34" charset="0"/>
                <a:cs typeface="Arial" panose="020B0604020202020204" pitchFamily="34" charset="0"/>
              </a:rPr>
              <a:t>Project</a:t>
            </a:r>
          </a:p>
          <a:p>
            <a:pPr algn="ctr">
              <a:lnSpc>
                <a:spcPct val="100000"/>
              </a:lnSpc>
              <a:spcBef>
                <a:spcPct val="0"/>
              </a:spcBef>
              <a:buClrTx/>
              <a:buSzTx/>
              <a:buFontTx/>
              <a:buNone/>
              <a:defRPr/>
            </a:pPr>
            <a:r>
              <a:rPr lang="en-US" sz="1200" dirty="0" smtClean="0">
                <a:solidFill>
                  <a:srgbClr val="000000"/>
                </a:solidFill>
                <a:latin typeface="Arial" panose="020B0604020202020204" pitchFamily="34" charset="0"/>
                <a:cs typeface="Arial" panose="020B0604020202020204" pitchFamily="34" charset="0"/>
              </a:rPr>
              <a:t>S8KNDCP</a:t>
            </a:r>
            <a:endParaRPr lang="en-US" sz="1200" dirty="0">
              <a:solidFill>
                <a:srgbClr val="000000"/>
              </a:solidFill>
              <a:latin typeface="Arial" panose="020B0604020202020204" pitchFamily="34" charset="0"/>
              <a:cs typeface="Arial" panose="020B0604020202020204" pitchFamily="34" charset="0"/>
            </a:endParaRPr>
          </a:p>
          <a:p>
            <a:pPr algn="ctr">
              <a:lnSpc>
                <a:spcPct val="100000"/>
              </a:lnSpc>
              <a:spcBef>
                <a:spcPct val="0"/>
              </a:spcBef>
              <a:buClrTx/>
              <a:buSzTx/>
              <a:buFontTx/>
              <a:buNone/>
              <a:defRPr/>
            </a:pPr>
            <a:r>
              <a:rPr lang="en-US" sz="1200" dirty="0" smtClean="0">
                <a:solidFill>
                  <a:srgbClr val="000000"/>
                </a:solidFill>
                <a:latin typeface="Arial" panose="020B0604020202020204" pitchFamily="34" charset="0"/>
                <a:cs typeface="Arial" panose="020B0604020202020204" pitchFamily="34" charset="0"/>
              </a:rPr>
              <a:t>NGS Coastal Programs</a:t>
            </a:r>
            <a:endParaRPr lang="en-US" sz="1200" i="1" dirty="0">
              <a:solidFill>
                <a:srgbClr val="000000"/>
              </a:solidFill>
              <a:latin typeface="Arial" panose="020B0604020202020204" pitchFamily="34" charset="0"/>
              <a:cs typeface="Arial" panose="020B0604020202020204" pitchFamily="34" charset="0"/>
            </a:endParaRPr>
          </a:p>
        </p:txBody>
      </p:sp>
      <p:sp>
        <p:nvSpPr>
          <p:cNvPr id="31" name="Down Arrow 30"/>
          <p:cNvSpPr/>
          <p:nvPr/>
        </p:nvSpPr>
        <p:spPr>
          <a:xfrm>
            <a:off x="6819751" y="2612965"/>
            <a:ext cx="45719" cy="282635"/>
          </a:xfrm>
          <a:prstGeom prst="down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wn Arrow 31"/>
          <p:cNvSpPr/>
          <p:nvPr/>
        </p:nvSpPr>
        <p:spPr>
          <a:xfrm>
            <a:off x="6819751" y="3966566"/>
            <a:ext cx="45719" cy="376834"/>
          </a:xfrm>
          <a:prstGeom prst="downArrow">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own Arrow 33"/>
          <p:cNvSpPr/>
          <p:nvPr/>
        </p:nvSpPr>
        <p:spPr>
          <a:xfrm>
            <a:off x="2591191" y="2628751"/>
            <a:ext cx="45719" cy="266849"/>
          </a:xfrm>
          <a:prstGeom prst="downArrow">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2591191" y="3917772"/>
            <a:ext cx="0" cy="19926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1516044" y="4117032"/>
            <a:ext cx="1075147"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614050" y="4117032"/>
            <a:ext cx="1053071"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45" name="Down Arrow 44"/>
          <p:cNvSpPr/>
          <p:nvPr/>
        </p:nvSpPr>
        <p:spPr>
          <a:xfrm>
            <a:off x="1519769" y="4117032"/>
            <a:ext cx="45719" cy="326499"/>
          </a:xfrm>
          <a:prstGeom prst="downArrow">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own Arrow 45"/>
          <p:cNvSpPr/>
          <p:nvPr/>
        </p:nvSpPr>
        <p:spPr>
          <a:xfrm>
            <a:off x="3612544" y="4117032"/>
            <a:ext cx="45719" cy="330583"/>
          </a:xfrm>
          <a:prstGeom prst="downArrow">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2905241" y="5867400"/>
            <a:ext cx="761880" cy="647550"/>
          </a:xfrm>
          <a:custGeom>
            <a:avLst/>
            <a:gdLst>
              <a:gd name="connsiteX0" fmla="*/ 0 w 1523761"/>
              <a:gd name="connsiteY0" fmla="*/ 95235 h 952351"/>
              <a:gd name="connsiteX1" fmla="*/ 95235 w 1523761"/>
              <a:gd name="connsiteY1" fmla="*/ 0 h 952351"/>
              <a:gd name="connsiteX2" fmla="*/ 1428526 w 1523761"/>
              <a:gd name="connsiteY2" fmla="*/ 0 h 952351"/>
              <a:gd name="connsiteX3" fmla="*/ 1523761 w 1523761"/>
              <a:gd name="connsiteY3" fmla="*/ 95235 h 952351"/>
              <a:gd name="connsiteX4" fmla="*/ 1523761 w 1523761"/>
              <a:gd name="connsiteY4" fmla="*/ 857116 h 952351"/>
              <a:gd name="connsiteX5" fmla="*/ 1428526 w 1523761"/>
              <a:gd name="connsiteY5" fmla="*/ 952351 h 952351"/>
              <a:gd name="connsiteX6" fmla="*/ 95235 w 1523761"/>
              <a:gd name="connsiteY6" fmla="*/ 952351 h 952351"/>
              <a:gd name="connsiteX7" fmla="*/ 0 w 1523761"/>
              <a:gd name="connsiteY7" fmla="*/ 857116 h 952351"/>
              <a:gd name="connsiteX8" fmla="*/ 0 w 1523761"/>
              <a:gd name="connsiteY8" fmla="*/ 95235 h 9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3761" h="952351">
                <a:moveTo>
                  <a:pt x="0" y="95235"/>
                </a:moveTo>
                <a:cubicBezTo>
                  <a:pt x="0" y="42638"/>
                  <a:pt x="42638" y="0"/>
                  <a:pt x="95235" y="0"/>
                </a:cubicBezTo>
                <a:lnTo>
                  <a:pt x="1428526" y="0"/>
                </a:lnTo>
                <a:cubicBezTo>
                  <a:pt x="1481123" y="0"/>
                  <a:pt x="1523761" y="42638"/>
                  <a:pt x="1523761" y="95235"/>
                </a:cubicBezTo>
                <a:lnTo>
                  <a:pt x="1523761" y="857116"/>
                </a:lnTo>
                <a:cubicBezTo>
                  <a:pt x="1523761" y="909713"/>
                  <a:pt x="1481123" y="952351"/>
                  <a:pt x="1428526" y="952351"/>
                </a:cubicBezTo>
                <a:lnTo>
                  <a:pt x="95235" y="952351"/>
                </a:lnTo>
                <a:cubicBezTo>
                  <a:pt x="42638" y="952351"/>
                  <a:pt x="0" y="909713"/>
                  <a:pt x="0" y="857116"/>
                </a:cubicBezTo>
                <a:lnTo>
                  <a:pt x="0" y="9523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2658" tIns="44403" rIns="52658" bIns="44403" numCol="1" spcCol="1270" anchor="ctr" anchorCtr="0">
            <a:noAutofit/>
          </a:bodyPr>
          <a:lstStyle/>
          <a:p>
            <a:pPr lvl="0" algn="ctr" defTabSz="577850">
              <a:lnSpc>
                <a:spcPct val="90000"/>
              </a:lnSpc>
              <a:spcBef>
                <a:spcPct val="0"/>
              </a:spcBef>
              <a:spcAft>
                <a:spcPct val="35000"/>
              </a:spcAft>
            </a:pPr>
            <a:endParaRPr lang="en-US" sz="1300" kern="1200"/>
          </a:p>
        </p:txBody>
      </p:sp>
      <p:sp>
        <p:nvSpPr>
          <p:cNvPr id="5" name="TextBox 4"/>
          <p:cNvSpPr txBox="1"/>
          <p:nvPr/>
        </p:nvSpPr>
        <p:spPr>
          <a:xfrm>
            <a:off x="2819400" y="5923002"/>
            <a:ext cx="897464" cy="553998"/>
          </a:xfrm>
          <a:prstGeom prst="rect">
            <a:avLst/>
          </a:prstGeom>
          <a:noFill/>
        </p:spPr>
        <p:txBody>
          <a:bodyPr wrap="square" rtlCol="0">
            <a:spAutoFit/>
          </a:bodyPr>
          <a:lstStyle/>
          <a:p>
            <a:pPr algn="ctr"/>
            <a:r>
              <a:rPr lang="en-US" sz="1000" b="1" dirty="0" smtClean="0">
                <a:latin typeface="Arial" panose="020B0604020202020204" pitchFamily="34" charset="0"/>
                <a:cs typeface="Arial" panose="020B0604020202020204" pitchFamily="34" charset="0"/>
              </a:rPr>
              <a:t>Task - P98</a:t>
            </a:r>
          </a:p>
          <a:p>
            <a:pPr algn="ctr"/>
            <a:r>
              <a:rPr lang="en-US" sz="1000" b="1" dirty="0" smtClean="0">
                <a:latin typeface="Arial" panose="020B0604020202020204" pitchFamily="34" charset="0"/>
                <a:cs typeface="Arial" panose="020B0604020202020204" pitchFamily="34" charset="0"/>
              </a:rPr>
              <a:t>Inter-Tidal Heights</a:t>
            </a:r>
            <a:endParaRPr lang="en-US" sz="1000" b="1" dirty="0">
              <a:latin typeface="Arial" panose="020B0604020202020204" pitchFamily="34" charset="0"/>
              <a:cs typeface="Arial" panose="020B0604020202020204" pitchFamily="34" charset="0"/>
            </a:endParaRPr>
          </a:p>
        </p:txBody>
      </p:sp>
      <p:sp>
        <p:nvSpPr>
          <p:cNvPr id="23" name="Freeform 22"/>
          <p:cNvSpPr/>
          <p:nvPr/>
        </p:nvSpPr>
        <p:spPr>
          <a:xfrm>
            <a:off x="3793064" y="5867400"/>
            <a:ext cx="778936" cy="647550"/>
          </a:xfrm>
          <a:custGeom>
            <a:avLst/>
            <a:gdLst>
              <a:gd name="connsiteX0" fmla="*/ 0 w 1523761"/>
              <a:gd name="connsiteY0" fmla="*/ 95235 h 952351"/>
              <a:gd name="connsiteX1" fmla="*/ 95235 w 1523761"/>
              <a:gd name="connsiteY1" fmla="*/ 0 h 952351"/>
              <a:gd name="connsiteX2" fmla="*/ 1428526 w 1523761"/>
              <a:gd name="connsiteY2" fmla="*/ 0 h 952351"/>
              <a:gd name="connsiteX3" fmla="*/ 1523761 w 1523761"/>
              <a:gd name="connsiteY3" fmla="*/ 95235 h 952351"/>
              <a:gd name="connsiteX4" fmla="*/ 1523761 w 1523761"/>
              <a:gd name="connsiteY4" fmla="*/ 857116 h 952351"/>
              <a:gd name="connsiteX5" fmla="*/ 1428526 w 1523761"/>
              <a:gd name="connsiteY5" fmla="*/ 952351 h 952351"/>
              <a:gd name="connsiteX6" fmla="*/ 95235 w 1523761"/>
              <a:gd name="connsiteY6" fmla="*/ 952351 h 952351"/>
              <a:gd name="connsiteX7" fmla="*/ 0 w 1523761"/>
              <a:gd name="connsiteY7" fmla="*/ 857116 h 952351"/>
              <a:gd name="connsiteX8" fmla="*/ 0 w 1523761"/>
              <a:gd name="connsiteY8" fmla="*/ 95235 h 9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3761" h="952351">
                <a:moveTo>
                  <a:pt x="0" y="95235"/>
                </a:moveTo>
                <a:cubicBezTo>
                  <a:pt x="0" y="42638"/>
                  <a:pt x="42638" y="0"/>
                  <a:pt x="95235" y="0"/>
                </a:cubicBezTo>
                <a:lnTo>
                  <a:pt x="1428526" y="0"/>
                </a:lnTo>
                <a:cubicBezTo>
                  <a:pt x="1481123" y="0"/>
                  <a:pt x="1523761" y="42638"/>
                  <a:pt x="1523761" y="95235"/>
                </a:cubicBezTo>
                <a:lnTo>
                  <a:pt x="1523761" y="857116"/>
                </a:lnTo>
                <a:cubicBezTo>
                  <a:pt x="1523761" y="909713"/>
                  <a:pt x="1481123" y="952351"/>
                  <a:pt x="1428526" y="952351"/>
                </a:cubicBezTo>
                <a:lnTo>
                  <a:pt x="95235" y="952351"/>
                </a:lnTo>
                <a:cubicBezTo>
                  <a:pt x="42638" y="952351"/>
                  <a:pt x="0" y="909713"/>
                  <a:pt x="0" y="857116"/>
                </a:cubicBezTo>
                <a:lnTo>
                  <a:pt x="0" y="9523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2658" tIns="44403" rIns="52658" bIns="44403" numCol="1" spcCol="1270" anchor="ctr" anchorCtr="0">
            <a:noAutofit/>
          </a:bodyPr>
          <a:lstStyle/>
          <a:p>
            <a:pPr algn="ctr"/>
            <a:r>
              <a:rPr lang="en-US" sz="1000" b="1" dirty="0">
                <a:latin typeface="Arial" panose="020B0604020202020204" pitchFamily="34" charset="0"/>
                <a:cs typeface="Arial" panose="020B0604020202020204" pitchFamily="34" charset="0"/>
              </a:rPr>
              <a:t>Task - </a:t>
            </a:r>
            <a:r>
              <a:rPr lang="en-US" sz="1000" b="1" dirty="0" smtClean="0">
                <a:latin typeface="Arial" panose="020B0604020202020204" pitchFamily="34" charset="0"/>
                <a:cs typeface="Arial" panose="020B0604020202020204" pitchFamily="34" charset="0"/>
              </a:rPr>
              <a:t>PCP</a:t>
            </a:r>
            <a:endParaRPr lang="en-US" sz="1000" b="1" dirty="0">
              <a:latin typeface="Arial" panose="020B0604020202020204" pitchFamily="34" charset="0"/>
              <a:cs typeface="Arial" panose="020B0604020202020204" pitchFamily="34" charset="0"/>
            </a:endParaRPr>
          </a:p>
          <a:p>
            <a:pPr algn="ctr"/>
            <a:r>
              <a:rPr lang="en-US" sz="1000" b="1" dirty="0" smtClean="0">
                <a:latin typeface="Arial" panose="020B0604020202020204" pitchFamily="34" charset="0"/>
                <a:cs typeface="Arial" panose="020B0604020202020204" pitchFamily="34" charset="0"/>
              </a:rPr>
              <a:t>NGS Coastal Programs</a:t>
            </a:r>
          </a:p>
        </p:txBody>
      </p:sp>
      <p:sp>
        <p:nvSpPr>
          <p:cNvPr id="24" name="Freeform 23"/>
          <p:cNvSpPr/>
          <p:nvPr/>
        </p:nvSpPr>
        <p:spPr>
          <a:xfrm>
            <a:off x="1598590" y="5863317"/>
            <a:ext cx="816103" cy="647550"/>
          </a:xfrm>
          <a:custGeom>
            <a:avLst/>
            <a:gdLst>
              <a:gd name="connsiteX0" fmla="*/ 0 w 1523761"/>
              <a:gd name="connsiteY0" fmla="*/ 95235 h 952351"/>
              <a:gd name="connsiteX1" fmla="*/ 95235 w 1523761"/>
              <a:gd name="connsiteY1" fmla="*/ 0 h 952351"/>
              <a:gd name="connsiteX2" fmla="*/ 1428526 w 1523761"/>
              <a:gd name="connsiteY2" fmla="*/ 0 h 952351"/>
              <a:gd name="connsiteX3" fmla="*/ 1523761 w 1523761"/>
              <a:gd name="connsiteY3" fmla="*/ 95235 h 952351"/>
              <a:gd name="connsiteX4" fmla="*/ 1523761 w 1523761"/>
              <a:gd name="connsiteY4" fmla="*/ 857116 h 952351"/>
              <a:gd name="connsiteX5" fmla="*/ 1428526 w 1523761"/>
              <a:gd name="connsiteY5" fmla="*/ 952351 h 952351"/>
              <a:gd name="connsiteX6" fmla="*/ 95235 w 1523761"/>
              <a:gd name="connsiteY6" fmla="*/ 952351 h 952351"/>
              <a:gd name="connsiteX7" fmla="*/ 0 w 1523761"/>
              <a:gd name="connsiteY7" fmla="*/ 857116 h 952351"/>
              <a:gd name="connsiteX8" fmla="*/ 0 w 1523761"/>
              <a:gd name="connsiteY8" fmla="*/ 95235 h 9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3761" h="952351">
                <a:moveTo>
                  <a:pt x="0" y="95235"/>
                </a:moveTo>
                <a:cubicBezTo>
                  <a:pt x="0" y="42638"/>
                  <a:pt x="42638" y="0"/>
                  <a:pt x="95235" y="0"/>
                </a:cubicBezTo>
                <a:lnTo>
                  <a:pt x="1428526" y="0"/>
                </a:lnTo>
                <a:cubicBezTo>
                  <a:pt x="1481123" y="0"/>
                  <a:pt x="1523761" y="42638"/>
                  <a:pt x="1523761" y="95235"/>
                </a:cubicBezTo>
                <a:lnTo>
                  <a:pt x="1523761" y="857116"/>
                </a:lnTo>
                <a:cubicBezTo>
                  <a:pt x="1523761" y="909713"/>
                  <a:pt x="1481123" y="952351"/>
                  <a:pt x="1428526" y="952351"/>
                </a:cubicBezTo>
                <a:lnTo>
                  <a:pt x="95235" y="952351"/>
                </a:lnTo>
                <a:cubicBezTo>
                  <a:pt x="42638" y="952351"/>
                  <a:pt x="0" y="909713"/>
                  <a:pt x="0" y="857116"/>
                </a:cubicBezTo>
                <a:lnTo>
                  <a:pt x="0" y="9523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2658" tIns="44403" rIns="52658" bIns="44403" numCol="1" spcCol="1270" anchor="ctr" anchorCtr="0">
            <a:noAutofit/>
          </a:bodyPr>
          <a:lstStyle/>
          <a:p>
            <a:pPr algn="ctr"/>
            <a:r>
              <a:rPr lang="en-US" sz="1000" b="1" dirty="0">
                <a:latin typeface="Arial" panose="020B0604020202020204" pitchFamily="34" charset="0"/>
                <a:cs typeface="Arial" panose="020B0604020202020204" pitchFamily="34" charset="0"/>
              </a:rPr>
              <a:t>Task </a:t>
            </a:r>
            <a:r>
              <a:rPr lang="en-US" sz="1000" b="1" dirty="0" smtClean="0">
                <a:latin typeface="Arial" panose="020B0604020202020204" pitchFamily="34" charset="0"/>
                <a:cs typeface="Arial" panose="020B0604020202020204" pitchFamily="34" charset="0"/>
              </a:rPr>
              <a:t>– PEM</a:t>
            </a:r>
          </a:p>
          <a:p>
            <a:pPr algn="ctr"/>
            <a:r>
              <a:rPr lang="en-US" sz="1000" b="1" dirty="0" smtClean="0">
                <a:latin typeface="Arial" panose="020B0604020202020204" pitchFamily="34" charset="0"/>
                <a:cs typeface="Arial" panose="020B0604020202020204" pitchFamily="34" charset="0"/>
              </a:rPr>
              <a:t>EMC ISILON</a:t>
            </a:r>
            <a:endParaRPr lang="en-US" sz="1000" b="1" dirty="0">
              <a:latin typeface="Arial" panose="020B0604020202020204" pitchFamily="34" charset="0"/>
              <a:cs typeface="Arial" panose="020B0604020202020204" pitchFamily="34" charset="0"/>
            </a:endParaRPr>
          </a:p>
        </p:txBody>
      </p:sp>
      <p:sp>
        <p:nvSpPr>
          <p:cNvPr id="25" name="Freeform 24"/>
          <p:cNvSpPr/>
          <p:nvPr/>
        </p:nvSpPr>
        <p:spPr>
          <a:xfrm>
            <a:off x="721292" y="5867701"/>
            <a:ext cx="761880" cy="647550"/>
          </a:xfrm>
          <a:custGeom>
            <a:avLst/>
            <a:gdLst>
              <a:gd name="connsiteX0" fmla="*/ 0 w 1523761"/>
              <a:gd name="connsiteY0" fmla="*/ 95235 h 952351"/>
              <a:gd name="connsiteX1" fmla="*/ 95235 w 1523761"/>
              <a:gd name="connsiteY1" fmla="*/ 0 h 952351"/>
              <a:gd name="connsiteX2" fmla="*/ 1428526 w 1523761"/>
              <a:gd name="connsiteY2" fmla="*/ 0 h 952351"/>
              <a:gd name="connsiteX3" fmla="*/ 1523761 w 1523761"/>
              <a:gd name="connsiteY3" fmla="*/ 95235 h 952351"/>
              <a:gd name="connsiteX4" fmla="*/ 1523761 w 1523761"/>
              <a:gd name="connsiteY4" fmla="*/ 857116 h 952351"/>
              <a:gd name="connsiteX5" fmla="*/ 1428526 w 1523761"/>
              <a:gd name="connsiteY5" fmla="*/ 952351 h 952351"/>
              <a:gd name="connsiteX6" fmla="*/ 95235 w 1523761"/>
              <a:gd name="connsiteY6" fmla="*/ 952351 h 952351"/>
              <a:gd name="connsiteX7" fmla="*/ 0 w 1523761"/>
              <a:gd name="connsiteY7" fmla="*/ 857116 h 952351"/>
              <a:gd name="connsiteX8" fmla="*/ 0 w 1523761"/>
              <a:gd name="connsiteY8" fmla="*/ 95235 h 9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3761" h="952351">
                <a:moveTo>
                  <a:pt x="0" y="95235"/>
                </a:moveTo>
                <a:cubicBezTo>
                  <a:pt x="0" y="42638"/>
                  <a:pt x="42638" y="0"/>
                  <a:pt x="95235" y="0"/>
                </a:cubicBezTo>
                <a:lnTo>
                  <a:pt x="1428526" y="0"/>
                </a:lnTo>
                <a:cubicBezTo>
                  <a:pt x="1481123" y="0"/>
                  <a:pt x="1523761" y="42638"/>
                  <a:pt x="1523761" y="95235"/>
                </a:cubicBezTo>
                <a:lnTo>
                  <a:pt x="1523761" y="857116"/>
                </a:lnTo>
                <a:cubicBezTo>
                  <a:pt x="1523761" y="909713"/>
                  <a:pt x="1481123" y="952351"/>
                  <a:pt x="1428526" y="952351"/>
                </a:cubicBezTo>
                <a:lnTo>
                  <a:pt x="95235" y="952351"/>
                </a:lnTo>
                <a:cubicBezTo>
                  <a:pt x="42638" y="952351"/>
                  <a:pt x="0" y="909713"/>
                  <a:pt x="0" y="857116"/>
                </a:cubicBezTo>
                <a:lnTo>
                  <a:pt x="0" y="9523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2658" tIns="44403" rIns="52658" bIns="44403" numCol="1" spcCol="1270" anchor="ctr" anchorCtr="0">
            <a:noAutofit/>
          </a:bodyPr>
          <a:lstStyle/>
          <a:p>
            <a:pPr algn="ctr"/>
            <a:r>
              <a:rPr lang="en-US" sz="1000" b="1" dirty="0">
                <a:latin typeface="Arial" panose="020B0604020202020204" pitchFamily="34" charset="0"/>
                <a:cs typeface="Arial" panose="020B0604020202020204" pitchFamily="34" charset="0"/>
              </a:rPr>
              <a:t>Task </a:t>
            </a:r>
            <a:r>
              <a:rPr lang="en-US" sz="1000" b="1" dirty="0" smtClean="0">
                <a:latin typeface="Arial" panose="020B0604020202020204" pitchFamily="34" charset="0"/>
                <a:cs typeface="Arial" panose="020B0604020202020204" pitchFamily="34" charset="0"/>
              </a:rPr>
              <a:t>– P10</a:t>
            </a:r>
            <a:endParaRPr lang="en-US" sz="1000" b="1" dirty="0">
              <a:latin typeface="Arial" panose="020B0604020202020204" pitchFamily="34" charset="0"/>
              <a:cs typeface="Arial" panose="020B0604020202020204" pitchFamily="34" charset="0"/>
            </a:endParaRPr>
          </a:p>
          <a:p>
            <a:pPr algn="ctr"/>
            <a:r>
              <a:rPr lang="en-US" sz="1000" b="1" dirty="0" smtClean="0">
                <a:latin typeface="Arial" panose="020B0604020202020204" pitchFamily="34" charset="0"/>
                <a:cs typeface="Arial" panose="020B0604020202020204" pitchFamily="34" charset="0"/>
              </a:rPr>
              <a:t>CORS</a:t>
            </a:r>
            <a:endParaRPr lang="en-US" sz="1000" b="1" dirty="0">
              <a:latin typeface="Arial" panose="020B0604020202020204" pitchFamily="34" charset="0"/>
              <a:cs typeface="Arial" panose="020B0604020202020204" pitchFamily="34" charset="0"/>
            </a:endParaRPr>
          </a:p>
        </p:txBody>
      </p:sp>
      <p:sp>
        <p:nvSpPr>
          <p:cNvPr id="26" name="Down Arrow 25"/>
          <p:cNvSpPr/>
          <p:nvPr/>
        </p:nvSpPr>
        <p:spPr>
          <a:xfrm>
            <a:off x="1102232" y="5503333"/>
            <a:ext cx="45719" cy="326499"/>
          </a:xfrm>
          <a:prstGeom prst="downArrow">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26"/>
          <p:cNvSpPr/>
          <p:nvPr/>
        </p:nvSpPr>
        <p:spPr>
          <a:xfrm>
            <a:off x="1983783" y="5486400"/>
            <a:ext cx="45719" cy="326499"/>
          </a:xfrm>
          <a:prstGeom prst="downArrow">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a:off x="3204634" y="5502951"/>
            <a:ext cx="45719" cy="326499"/>
          </a:xfrm>
          <a:prstGeom prst="downArrow">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a:off x="4136813" y="5503333"/>
            <a:ext cx="45719" cy="326499"/>
          </a:xfrm>
          <a:prstGeom prst="downArrow">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29"/>
          <p:cNvSpPr/>
          <p:nvPr/>
        </p:nvSpPr>
        <p:spPr>
          <a:xfrm>
            <a:off x="6819751" y="5402997"/>
            <a:ext cx="45719" cy="326499"/>
          </a:xfrm>
          <a:prstGeom prst="downArrow">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6476002" y="5753250"/>
            <a:ext cx="778936" cy="647550"/>
          </a:xfrm>
          <a:custGeom>
            <a:avLst/>
            <a:gdLst>
              <a:gd name="connsiteX0" fmla="*/ 0 w 1523761"/>
              <a:gd name="connsiteY0" fmla="*/ 95235 h 952351"/>
              <a:gd name="connsiteX1" fmla="*/ 95235 w 1523761"/>
              <a:gd name="connsiteY1" fmla="*/ 0 h 952351"/>
              <a:gd name="connsiteX2" fmla="*/ 1428526 w 1523761"/>
              <a:gd name="connsiteY2" fmla="*/ 0 h 952351"/>
              <a:gd name="connsiteX3" fmla="*/ 1523761 w 1523761"/>
              <a:gd name="connsiteY3" fmla="*/ 95235 h 952351"/>
              <a:gd name="connsiteX4" fmla="*/ 1523761 w 1523761"/>
              <a:gd name="connsiteY4" fmla="*/ 857116 h 952351"/>
              <a:gd name="connsiteX5" fmla="*/ 1428526 w 1523761"/>
              <a:gd name="connsiteY5" fmla="*/ 952351 h 952351"/>
              <a:gd name="connsiteX6" fmla="*/ 95235 w 1523761"/>
              <a:gd name="connsiteY6" fmla="*/ 952351 h 952351"/>
              <a:gd name="connsiteX7" fmla="*/ 0 w 1523761"/>
              <a:gd name="connsiteY7" fmla="*/ 857116 h 952351"/>
              <a:gd name="connsiteX8" fmla="*/ 0 w 1523761"/>
              <a:gd name="connsiteY8" fmla="*/ 95235 h 95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3761" h="952351">
                <a:moveTo>
                  <a:pt x="0" y="95235"/>
                </a:moveTo>
                <a:cubicBezTo>
                  <a:pt x="0" y="42638"/>
                  <a:pt x="42638" y="0"/>
                  <a:pt x="95235" y="0"/>
                </a:cubicBezTo>
                <a:lnTo>
                  <a:pt x="1428526" y="0"/>
                </a:lnTo>
                <a:cubicBezTo>
                  <a:pt x="1481123" y="0"/>
                  <a:pt x="1523761" y="42638"/>
                  <a:pt x="1523761" y="95235"/>
                </a:cubicBezTo>
                <a:lnTo>
                  <a:pt x="1523761" y="857116"/>
                </a:lnTo>
                <a:cubicBezTo>
                  <a:pt x="1523761" y="909713"/>
                  <a:pt x="1481123" y="952351"/>
                  <a:pt x="1428526" y="952351"/>
                </a:cubicBezTo>
                <a:lnTo>
                  <a:pt x="95235" y="952351"/>
                </a:lnTo>
                <a:cubicBezTo>
                  <a:pt x="42638" y="952351"/>
                  <a:pt x="0" y="909713"/>
                  <a:pt x="0" y="857116"/>
                </a:cubicBezTo>
                <a:lnTo>
                  <a:pt x="0" y="9523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2658" tIns="44403" rIns="52658" bIns="44403" numCol="1" spcCol="1270" anchor="ctr" anchorCtr="0">
            <a:noAutofit/>
          </a:bodyPr>
          <a:lstStyle/>
          <a:p>
            <a:pPr algn="ctr"/>
            <a:r>
              <a:rPr lang="en-US" sz="1000" b="1" dirty="0">
                <a:latin typeface="Arial" panose="020B0604020202020204" pitchFamily="34" charset="0"/>
                <a:cs typeface="Arial" panose="020B0604020202020204" pitchFamily="34" charset="0"/>
              </a:rPr>
              <a:t>Task </a:t>
            </a:r>
            <a:r>
              <a:rPr lang="en-US" sz="1000" b="1" dirty="0" smtClean="0">
                <a:latin typeface="Arial" panose="020B0604020202020204" pitchFamily="34" charset="0"/>
                <a:cs typeface="Arial" panose="020B0604020202020204" pitchFamily="34" charset="0"/>
              </a:rPr>
              <a:t>– P00</a:t>
            </a:r>
          </a:p>
          <a:p>
            <a:pPr algn="ctr"/>
            <a:r>
              <a:rPr lang="en-US" sz="1000" b="1" dirty="0" smtClean="0">
                <a:latin typeface="Arial" panose="020B0604020202020204" pitchFamily="34" charset="0"/>
                <a:cs typeface="Arial" panose="020B0604020202020204" pitchFamily="34" charset="0"/>
              </a:rPr>
              <a:t>No Task</a:t>
            </a:r>
            <a:endParaRPr lang="en-US" sz="1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9241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CBS Program </a:t>
            </a:r>
            <a:r>
              <a:rPr lang="en-US" altLang="en-US" dirty="0" smtClean="0"/>
              <a:t>– Project-Task </a:t>
            </a:r>
            <a:r>
              <a:rPr lang="en-US" altLang="en-US" dirty="0"/>
              <a:t>Relationship</a:t>
            </a:r>
            <a:endParaRPr lang="en-US" dirty="0"/>
          </a:p>
        </p:txBody>
      </p:sp>
      <p:sp>
        <p:nvSpPr>
          <p:cNvPr id="3" name="Content Placeholder 2"/>
          <p:cNvSpPr>
            <a:spLocks noGrp="1"/>
          </p:cNvSpPr>
          <p:nvPr>
            <p:ph idx="1"/>
          </p:nvPr>
        </p:nvSpPr>
        <p:spPr>
          <a:xfrm>
            <a:off x="457200" y="1600200"/>
            <a:ext cx="8229600" cy="4876800"/>
          </a:xfrm>
        </p:spPr>
        <p:txBody>
          <a:bodyPr>
            <a:noAutofit/>
          </a:bodyPr>
          <a:lstStyle/>
          <a:p>
            <a:pPr>
              <a:spcBef>
                <a:spcPct val="100000"/>
              </a:spcBef>
              <a:buFont typeface="Wingdings" panose="05000000000000000000" pitchFamily="2" charset="2"/>
              <a:buChar char="v"/>
              <a:defRPr/>
            </a:pPr>
            <a:r>
              <a:rPr lang="en-US" sz="2000" dirty="0" smtClean="0"/>
              <a:t>A Program Code may be used for multiple fund codes.</a:t>
            </a:r>
          </a:p>
          <a:p>
            <a:pPr lvl="2">
              <a:spcBef>
                <a:spcPct val="100000"/>
              </a:spcBef>
              <a:buFont typeface="Wingdings" panose="05000000000000000000" pitchFamily="2" charset="2"/>
              <a:buChar char="§"/>
              <a:defRPr/>
            </a:pPr>
            <a:r>
              <a:rPr lang="en-US" sz="1600" dirty="0" smtClean="0"/>
              <a:t>  FC1043 = Program 01-10-10-005 &amp; FC1053 = Program 01-10-10-005</a:t>
            </a:r>
          </a:p>
          <a:p>
            <a:pPr>
              <a:spcBef>
                <a:spcPct val="100000"/>
              </a:spcBef>
              <a:buFont typeface="Wingdings" panose="05000000000000000000" pitchFamily="2" charset="2"/>
              <a:buChar char="v"/>
              <a:defRPr/>
            </a:pPr>
            <a:r>
              <a:rPr lang="en-US" sz="2000" dirty="0" smtClean="0"/>
              <a:t>Program Codes can have numerous project codes.</a:t>
            </a:r>
          </a:p>
          <a:p>
            <a:pPr lvl="2">
              <a:spcBef>
                <a:spcPct val="100000"/>
              </a:spcBef>
              <a:buFont typeface="Wingdings" panose="05000000000000000000" pitchFamily="2" charset="2"/>
              <a:buChar char="§"/>
              <a:defRPr/>
            </a:pPr>
            <a:r>
              <a:rPr lang="en-US" sz="1600" dirty="0" smtClean="0"/>
              <a:t>FC1053: Program 01-02-03-000: Project S8KNCMP; Project S8KNDCP, etc.</a:t>
            </a:r>
            <a:endParaRPr lang="en-US" sz="1600" dirty="0"/>
          </a:p>
          <a:p>
            <a:pPr>
              <a:spcBef>
                <a:spcPct val="100000"/>
              </a:spcBef>
              <a:buFont typeface="Wingdings" panose="05000000000000000000" pitchFamily="2" charset="2"/>
              <a:buChar char="v"/>
              <a:defRPr/>
            </a:pPr>
            <a:r>
              <a:rPr lang="en-US" sz="2000" dirty="0"/>
              <a:t>Project Codes are permanently linked to only one fund/program code</a:t>
            </a:r>
            <a:r>
              <a:rPr lang="en-US" sz="2000" dirty="0" smtClean="0"/>
              <a:t>.</a:t>
            </a:r>
          </a:p>
          <a:p>
            <a:pPr lvl="2">
              <a:spcBef>
                <a:spcPct val="100000"/>
              </a:spcBef>
              <a:buFont typeface="Wingdings" panose="05000000000000000000" pitchFamily="2" charset="2"/>
              <a:buChar char="§"/>
              <a:defRPr/>
            </a:pPr>
            <a:r>
              <a:rPr lang="en-US" sz="1600" dirty="0" smtClean="0"/>
              <a:t>Project S8KNCMP cannot be used for FC1053 – Program 01-10-10-001</a:t>
            </a:r>
            <a:endParaRPr lang="en-US" sz="1600" dirty="0"/>
          </a:p>
          <a:p>
            <a:pPr>
              <a:spcBef>
                <a:spcPct val="100000"/>
              </a:spcBef>
              <a:buFont typeface="Wingdings" panose="05000000000000000000" pitchFamily="2" charset="2"/>
              <a:buChar char="v"/>
              <a:defRPr/>
            </a:pPr>
            <a:r>
              <a:rPr lang="en-US" sz="2000" dirty="0"/>
              <a:t>Each Project Code can have multiple tasks.  </a:t>
            </a:r>
          </a:p>
          <a:p>
            <a:pPr>
              <a:spcBef>
                <a:spcPct val="100000"/>
              </a:spcBef>
              <a:buFont typeface="Wingdings" panose="05000000000000000000" pitchFamily="2" charset="2"/>
              <a:buChar char="v"/>
              <a:defRPr/>
            </a:pPr>
            <a:r>
              <a:rPr lang="en-US" sz="2000" dirty="0"/>
              <a:t>Project &amp; Task codes must be set up in </a:t>
            </a:r>
            <a:r>
              <a:rPr lang="en-US" sz="2000" dirty="0" smtClean="0"/>
              <a:t>CBS before transactions can be entered and processed. </a:t>
            </a:r>
            <a:endParaRPr lang="en-US" sz="2000" dirty="0"/>
          </a:p>
        </p:txBody>
      </p:sp>
    </p:spTree>
    <p:extLst>
      <p:ext uri="{BB962C8B-B14F-4D97-AF65-F5344CB8AC3E}">
        <p14:creationId xmlns:p14="http://schemas.microsoft.com/office/powerpoint/2010/main" val="559900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ACCS Project #  --  1st Position</a:t>
            </a:r>
            <a:endParaRPr lang="en-US" dirty="0"/>
          </a:p>
        </p:txBody>
      </p:sp>
      <p:sp>
        <p:nvSpPr>
          <p:cNvPr id="3" name="Content Placeholder 2"/>
          <p:cNvSpPr>
            <a:spLocks noGrp="1"/>
          </p:cNvSpPr>
          <p:nvPr>
            <p:ph idx="1"/>
          </p:nvPr>
        </p:nvSpPr>
        <p:spPr>
          <a:xfrm>
            <a:off x="457200" y="1722437"/>
            <a:ext cx="8229600" cy="4830763"/>
          </a:xfrm>
        </p:spPr>
        <p:txBody>
          <a:bodyPr>
            <a:noAutofit/>
          </a:bodyPr>
          <a:lstStyle/>
          <a:p>
            <a:pPr>
              <a:lnSpc>
                <a:spcPct val="90000"/>
              </a:lnSpc>
              <a:defRPr/>
            </a:pPr>
            <a:r>
              <a:rPr lang="en-US" sz="1800" b="1" u="sng" dirty="0">
                <a:latin typeface="Arial Narrow" pitchFamily="34" charset="0"/>
              </a:rPr>
              <a:t>Multi-Year Funds  </a:t>
            </a:r>
            <a:r>
              <a:rPr lang="en-US" sz="1800" b="1" dirty="0" smtClean="0">
                <a:latin typeface="Arial Narrow" pitchFamily="34" charset="0"/>
              </a:rPr>
              <a:t>	     Initial Letter of       </a:t>
            </a:r>
            <a:r>
              <a:rPr lang="en-US" sz="1800" b="1" u="sng" dirty="0" smtClean="0">
                <a:latin typeface="Arial Narrow" pitchFamily="34" charset="0"/>
              </a:rPr>
              <a:t>Availability</a:t>
            </a:r>
          </a:p>
          <a:p>
            <a:pPr marL="0" indent="0">
              <a:lnSpc>
                <a:spcPct val="90000"/>
              </a:lnSpc>
              <a:buNone/>
              <a:defRPr/>
            </a:pPr>
            <a:r>
              <a:rPr lang="en-US" sz="1800" b="1" dirty="0" smtClean="0">
                <a:latin typeface="Arial Narrow" pitchFamily="34" charset="0"/>
              </a:rPr>
              <a:t>                                                          </a:t>
            </a:r>
            <a:r>
              <a:rPr lang="en-US" sz="1800" b="1" u="sng" dirty="0" smtClean="0">
                <a:latin typeface="Arial Narrow" pitchFamily="34" charset="0"/>
              </a:rPr>
              <a:t>Project Code  </a:t>
            </a:r>
          </a:p>
          <a:p>
            <a:pPr lvl="1">
              <a:lnSpc>
                <a:spcPct val="90000"/>
              </a:lnSpc>
              <a:buFont typeface="Arial" panose="020B0604020202020204" pitchFamily="34" charset="0"/>
              <a:buChar char="─"/>
              <a:defRPr/>
            </a:pPr>
            <a:r>
              <a:rPr lang="en-US" sz="1800" b="1" dirty="0" smtClean="0"/>
              <a:t>Fund </a:t>
            </a:r>
            <a:r>
              <a:rPr lang="en-US" sz="1800" b="1" dirty="0"/>
              <a:t>1043 (ORF)</a:t>
            </a:r>
            <a:r>
              <a:rPr lang="en-US" sz="1400" b="1" dirty="0"/>
              <a:t>		</a:t>
            </a:r>
            <a:r>
              <a:rPr lang="en-US" sz="1800" b="1" dirty="0"/>
              <a:t>R	FY 2017 &amp; FY 2018 – Carryover</a:t>
            </a:r>
          </a:p>
          <a:p>
            <a:pPr lvl="1">
              <a:lnSpc>
                <a:spcPct val="90000"/>
              </a:lnSpc>
              <a:spcBef>
                <a:spcPct val="35000"/>
              </a:spcBef>
              <a:defRPr/>
            </a:pPr>
            <a:r>
              <a:rPr lang="en-US" sz="1800" b="1" dirty="0"/>
              <a:t>Fund 1042 (PAC)		R	FY 2017 &amp; FY 2019 – </a:t>
            </a:r>
            <a:r>
              <a:rPr lang="en-US" sz="1800" b="1" dirty="0" smtClean="0"/>
              <a:t>Carryover</a:t>
            </a:r>
          </a:p>
          <a:p>
            <a:pPr lvl="1">
              <a:lnSpc>
                <a:spcPct val="90000"/>
              </a:lnSpc>
              <a:spcBef>
                <a:spcPct val="35000"/>
              </a:spcBef>
              <a:defRPr/>
            </a:pPr>
            <a:r>
              <a:rPr lang="en-US" sz="1800" b="1" dirty="0"/>
              <a:t>Fund </a:t>
            </a:r>
            <a:r>
              <a:rPr lang="en-US" sz="1800" b="1" dirty="0" smtClean="0"/>
              <a:t>1053 </a:t>
            </a:r>
            <a:r>
              <a:rPr lang="en-US" sz="1800" b="1" dirty="0"/>
              <a:t>(ORF)		</a:t>
            </a:r>
            <a:r>
              <a:rPr lang="en-US" sz="1800" b="1" dirty="0" smtClean="0"/>
              <a:t>S</a:t>
            </a:r>
            <a:r>
              <a:rPr lang="en-US" sz="1800" b="1" dirty="0"/>
              <a:t>	FY </a:t>
            </a:r>
            <a:r>
              <a:rPr lang="en-US" sz="1800" b="1" dirty="0" smtClean="0"/>
              <a:t>2018 </a:t>
            </a:r>
            <a:r>
              <a:rPr lang="en-US" sz="1800" b="1" dirty="0"/>
              <a:t>&amp; FY </a:t>
            </a:r>
            <a:r>
              <a:rPr lang="en-US" sz="1800" b="1" dirty="0" smtClean="0"/>
              <a:t>2019 </a:t>
            </a:r>
            <a:r>
              <a:rPr lang="en-US" sz="1800" b="1" dirty="0"/>
              <a:t>– Carryover</a:t>
            </a:r>
          </a:p>
          <a:p>
            <a:pPr lvl="1">
              <a:lnSpc>
                <a:spcPct val="90000"/>
              </a:lnSpc>
              <a:spcBef>
                <a:spcPct val="35000"/>
              </a:spcBef>
              <a:defRPr/>
            </a:pPr>
            <a:r>
              <a:rPr lang="en-US" sz="1800" b="1" dirty="0"/>
              <a:t>Fund </a:t>
            </a:r>
            <a:r>
              <a:rPr lang="en-US" sz="1800" b="1" dirty="0" smtClean="0"/>
              <a:t>1052 </a:t>
            </a:r>
            <a:r>
              <a:rPr lang="en-US" sz="1800" b="1" dirty="0"/>
              <a:t>(PAC)		</a:t>
            </a:r>
            <a:r>
              <a:rPr lang="en-US" sz="1800" b="1" dirty="0" smtClean="0"/>
              <a:t>S</a:t>
            </a:r>
            <a:r>
              <a:rPr lang="en-US" sz="1800" b="1" dirty="0"/>
              <a:t>	FY </a:t>
            </a:r>
            <a:r>
              <a:rPr lang="en-US" sz="1800" b="1" dirty="0" smtClean="0"/>
              <a:t>2018 </a:t>
            </a:r>
            <a:r>
              <a:rPr lang="en-US" sz="1800" b="1" dirty="0"/>
              <a:t>&amp; FY </a:t>
            </a:r>
            <a:r>
              <a:rPr lang="en-US" sz="1800" b="1" dirty="0" smtClean="0"/>
              <a:t>2020 </a:t>
            </a:r>
            <a:r>
              <a:rPr lang="en-US" sz="1800" b="1" dirty="0"/>
              <a:t>– </a:t>
            </a:r>
            <a:r>
              <a:rPr lang="en-US" sz="1800" b="1" dirty="0" smtClean="0"/>
              <a:t>Carryover</a:t>
            </a:r>
            <a:endParaRPr lang="en-US" sz="1800" b="1" dirty="0"/>
          </a:p>
          <a:p>
            <a:pPr>
              <a:lnSpc>
                <a:spcPct val="90000"/>
              </a:lnSpc>
              <a:spcBef>
                <a:spcPct val="75000"/>
              </a:spcBef>
              <a:defRPr/>
            </a:pPr>
            <a:endParaRPr lang="en-US" sz="1800" b="1" dirty="0">
              <a:latin typeface="Arial Narrow" pitchFamily="34" charset="0"/>
            </a:endParaRPr>
          </a:p>
          <a:p>
            <a:pPr>
              <a:lnSpc>
                <a:spcPct val="90000"/>
              </a:lnSpc>
              <a:spcBef>
                <a:spcPct val="75000"/>
              </a:spcBef>
              <a:defRPr/>
            </a:pPr>
            <a:r>
              <a:rPr lang="en-US" sz="1800" b="1" dirty="0" smtClean="0">
                <a:latin typeface="Arial Narrow" pitchFamily="34" charset="0"/>
              </a:rPr>
              <a:t>No-Year </a:t>
            </a:r>
            <a:r>
              <a:rPr lang="en-US" sz="1800" b="1" dirty="0">
                <a:latin typeface="Arial Narrow" pitchFamily="34" charset="0"/>
              </a:rPr>
              <a:t>Funds  --  Line, Program, or Staff Office</a:t>
            </a:r>
          </a:p>
          <a:p>
            <a:pPr lvl="1">
              <a:lnSpc>
                <a:spcPct val="90000"/>
              </a:lnSpc>
              <a:spcBef>
                <a:spcPct val="25000"/>
              </a:spcBef>
              <a:defRPr/>
            </a:pPr>
            <a:r>
              <a:rPr lang="en-US" sz="1800" b="1" dirty="0"/>
              <a:t>Funds  0001, 0005, 0006, 0007 and </a:t>
            </a:r>
            <a:r>
              <a:rPr lang="en-US" sz="1800" b="1" dirty="0" smtClean="0"/>
              <a:t>0016</a:t>
            </a:r>
          </a:p>
          <a:p>
            <a:pPr lvl="1">
              <a:lnSpc>
                <a:spcPct val="90000"/>
              </a:lnSpc>
              <a:spcBef>
                <a:spcPct val="25000"/>
              </a:spcBef>
              <a:defRPr/>
            </a:pPr>
            <a:r>
              <a:rPr lang="en-US" sz="1800" b="1" dirty="0" smtClean="0"/>
              <a:t>Initial Numeric Character of Project Code Identifies the Line Office:</a:t>
            </a:r>
            <a:endParaRPr lang="en-US" sz="1800" b="1" dirty="0"/>
          </a:p>
          <a:p>
            <a:pPr>
              <a:lnSpc>
                <a:spcPct val="90000"/>
              </a:lnSpc>
              <a:spcBef>
                <a:spcPct val="25000"/>
              </a:spcBef>
              <a:buNone/>
              <a:defRPr/>
            </a:pPr>
            <a:r>
              <a:rPr lang="en-US" sz="1800" b="1" dirty="0">
                <a:latin typeface="Arial Narrow" pitchFamily="34" charset="0"/>
              </a:rPr>
              <a:t>		1  -  NOS	</a:t>
            </a:r>
            <a:r>
              <a:rPr lang="en-US" sz="1800" b="1" dirty="0" smtClean="0">
                <a:latin typeface="Arial Narrow" pitchFamily="34" charset="0"/>
              </a:rPr>
              <a:t> 	 5  </a:t>
            </a:r>
            <a:r>
              <a:rPr lang="en-US" sz="1800" b="1" dirty="0">
                <a:latin typeface="Arial Narrow" pitchFamily="34" charset="0"/>
              </a:rPr>
              <a:t>-  </a:t>
            </a:r>
            <a:r>
              <a:rPr lang="en-US" sz="1800" b="1" dirty="0" smtClean="0">
                <a:latin typeface="Arial Narrow" pitchFamily="34" charset="0"/>
              </a:rPr>
              <a:t>NESDIS</a:t>
            </a:r>
          </a:p>
          <a:p>
            <a:pPr>
              <a:lnSpc>
                <a:spcPct val="90000"/>
              </a:lnSpc>
              <a:spcBef>
                <a:spcPct val="30000"/>
              </a:spcBef>
              <a:buNone/>
              <a:defRPr/>
            </a:pPr>
            <a:r>
              <a:rPr lang="en-US" sz="1800" b="1" dirty="0" smtClean="0">
                <a:latin typeface="Arial Narrow" pitchFamily="34" charset="0"/>
              </a:rPr>
              <a:t>		2  -  NMFS	 	 6  -  NFA</a:t>
            </a:r>
          </a:p>
          <a:p>
            <a:pPr>
              <a:lnSpc>
                <a:spcPct val="90000"/>
              </a:lnSpc>
              <a:spcBef>
                <a:spcPct val="30000"/>
              </a:spcBef>
              <a:buNone/>
              <a:defRPr/>
            </a:pPr>
            <a:r>
              <a:rPr lang="en-US" sz="1800" b="1" dirty="0">
                <a:latin typeface="Arial Narrow" pitchFamily="34" charset="0"/>
              </a:rPr>
              <a:t>		3  -  OAR	</a:t>
            </a:r>
            <a:r>
              <a:rPr lang="en-US" sz="1800" b="1" dirty="0" smtClean="0">
                <a:latin typeface="Arial Narrow" pitchFamily="34" charset="0"/>
              </a:rPr>
              <a:t>	 </a:t>
            </a:r>
            <a:r>
              <a:rPr lang="en-US" sz="1800" b="1" dirty="0">
                <a:latin typeface="Arial Narrow" pitchFamily="34" charset="0"/>
              </a:rPr>
              <a:t>7  -  </a:t>
            </a:r>
            <a:r>
              <a:rPr lang="en-US" sz="1800" b="1" dirty="0" smtClean="0">
                <a:latin typeface="Arial Narrow" pitchFamily="34" charset="0"/>
              </a:rPr>
              <a:t>OMAO</a:t>
            </a:r>
            <a:endParaRPr lang="en-US" sz="1800" b="1" dirty="0">
              <a:latin typeface="Arial Narrow" pitchFamily="34" charset="0"/>
            </a:endParaRPr>
          </a:p>
          <a:p>
            <a:pPr>
              <a:lnSpc>
                <a:spcPct val="90000"/>
              </a:lnSpc>
              <a:spcBef>
                <a:spcPct val="30000"/>
              </a:spcBef>
              <a:buNone/>
              <a:defRPr/>
            </a:pPr>
            <a:r>
              <a:rPr lang="en-US" sz="1800" b="1" dirty="0">
                <a:latin typeface="Arial Narrow" pitchFamily="34" charset="0"/>
              </a:rPr>
              <a:t>		4  -  NWS	</a:t>
            </a:r>
            <a:r>
              <a:rPr lang="en-US" sz="1800" b="1" dirty="0" smtClean="0">
                <a:latin typeface="Arial Narrow" pitchFamily="34" charset="0"/>
              </a:rPr>
              <a:t>	 9  </a:t>
            </a:r>
            <a:r>
              <a:rPr lang="en-US" sz="1800" b="1" dirty="0">
                <a:latin typeface="Arial Narrow" pitchFamily="34" charset="0"/>
              </a:rPr>
              <a:t>-  BIS</a:t>
            </a:r>
          </a:p>
          <a:p>
            <a:endParaRPr lang="en-US" sz="1800" b="1" dirty="0"/>
          </a:p>
        </p:txBody>
      </p:sp>
      <p:sp>
        <p:nvSpPr>
          <p:cNvPr id="4" name="TextBox 3"/>
          <p:cNvSpPr txBox="1"/>
          <p:nvPr/>
        </p:nvSpPr>
        <p:spPr>
          <a:xfrm>
            <a:off x="330093" y="3745468"/>
            <a:ext cx="3849452" cy="369332"/>
          </a:xfrm>
          <a:prstGeom prst="rect">
            <a:avLst/>
          </a:prstGeom>
          <a:noFill/>
        </p:spPr>
        <p:txBody>
          <a:bodyPr wrap="none" rtlCol="0">
            <a:spAutoFit/>
          </a:bodyPr>
          <a:lstStyle/>
          <a:p>
            <a:r>
              <a:rPr lang="en-US" sz="1800" kern="1200" dirty="0" smtClean="0">
                <a:solidFill>
                  <a:srgbClr val="0070C0"/>
                </a:solidFill>
                <a:latin typeface="Calibri"/>
                <a:ea typeface="+mn-ea"/>
                <a:cs typeface="+mn-cs"/>
              </a:rPr>
              <a:t>ORF – Operations, Research &amp; Facilities</a:t>
            </a:r>
            <a:endParaRPr lang="en-US" sz="1800" kern="1200" dirty="0">
              <a:solidFill>
                <a:srgbClr val="0070C0"/>
              </a:solidFill>
              <a:latin typeface="Calibri"/>
              <a:ea typeface="+mn-ea"/>
              <a:cs typeface="+mn-cs"/>
            </a:endParaRPr>
          </a:p>
        </p:txBody>
      </p:sp>
      <p:sp>
        <p:nvSpPr>
          <p:cNvPr id="5" name="TextBox 4"/>
          <p:cNvSpPr txBox="1"/>
          <p:nvPr/>
        </p:nvSpPr>
        <p:spPr>
          <a:xfrm>
            <a:off x="4216293" y="3745468"/>
            <a:ext cx="4699107" cy="369332"/>
          </a:xfrm>
          <a:prstGeom prst="rect">
            <a:avLst/>
          </a:prstGeom>
          <a:noFill/>
        </p:spPr>
        <p:txBody>
          <a:bodyPr wrap="none" rtlCol="0">
            <a:spAutoFit/>
          </a:bodyPr>
          <a:lstStyle/>
          <a:p>
            <a:r>
              <a:rPr lang="en-US" sz="1800" kern="1200" dirty="0" smtClean="0">
                <a:solidFill>
                  <a:srgbClr val="0070C0"/>
                </a:solidFill>
                <a:latin typeface="Calibri"/>
                <a:ea typeface="+mn-ea"/>
                <a:cs typeface="+mn-cs"/>
              </a:rPr>
              <a:t>PAC – Procurement, Acquisitions &amp; Construction</a:t>
            </a:r>
            <a:endParaRPr lang="en-US" sz="1800" kern="1200" dirty="0">
              <a:solidFill>
                <a:srgbClr val="0070C0"/>
              </a:solidFill>
              <a:latin typeface="Calibri"/>
              <a:ea typeface="+mn-ea"/>
              <a:cs typeface="+mn-cs"/>
            </a:endParaRPr>
          </a:p>
        </p:txBody>
      </p:sp>
    </p:spTree>
    <p:extLst>
      <p:ext uri="{BB962C8B-B14F-4D97-AF65-F5344CB8AC3E}">
        <p14:creationId xmlns:p14="http://schemas.microsoft.com/office/powerpoint/2010/main" val="96321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 – Task Effective Dates</a:t>
            </a:r>
            <a:endParaRPr lang="en-US" dirty="0"/>
          </a:p>
        </p:txBody>
      </p:sp>
      <p:sp>
        <p:nvSpPr>
          <p:cNvPr id="3" name="Content Placeholder 2"/>
          <p:cNvSpPr>
            <a:spLocks noGrp="1"/>
          </p:cNvSpPr>
          <p:nvPr>
            <p:ph idx="1"/>
          </p:nvPr>
        </p:nvSpPr>
        <p:spPr/>
        <p:txBody>
          <a:bodyPr>
            <a:normAutofit/>
          </a:bodyPr>
          <a:lstStyle/>
          <a:p>
            <a:pPr>
              <a:defRPr/>
            </a:pPr>
            <a:r>
              <a:rPr lang="en-US" sz="2000" dirty="0" smtClean="0"/>
              <a:t>End Dates - set for each project/task to avoid incurring further obligations</a:t>
            </a:r>
          </a:p>
          <a:p>
            <a:pPr lvl="1">
              <a:defRPr/>
            </a:pPr>
            <a:r>
              <a:rPr lang="en-US" sz="1800" dirty="0" smtClean="0"/>
              <a:t>Reimbursable projects reaching completion</a:t>
            </a:r>
          </a:p>
          <a:p>
            <a:pPr lvl="1">
              <a:defRPr/>
            </a:pPr>
            <a:r>
              <a:rPr lang="en-US" sz="1800" dirty="0" smtClean="0"/>
              <a:t>Projects linked to programs no longer in budget structure</a:t>
            </a:r>
          </a:p>
          <a:p>
            <a:pPr lvl="1">
              <a:defRPr/>
            </a:pPr>
            <a:r>
              <a:rPr lang="en-US" sz="1800" dirty="0" smtClean="0"/>
              <a:t>Period of availability for multi-year fund expires</a:t>
            </a:r>
          </a:p>
          <a:p>
            <a:pPr>
              <a:defRPr/>
            </a:pPr>
            <a:r>
              <a:rPr lang="en-US" sz="2000" dirty="0" smtClean="0"/>
              <a:t>Included on Project and Task lookups on the CBS website</a:t>
            </a:r>
          </a:p>
          <a:p>
            <a:pPr lvl="1">
              <a:defRPr/>
            </a:pPr>
            <a:r>
              <a:rPr lang="en-US" sz="1800" dirty="0" smtClean="0">
                <a:hlinkClick r:id="rId3"/>
              </a:rPr>
              <a:t>http://www.corporateservices.noaa.gov/finance/dblookups.html</a:t>
            </a:r>
            <a:endParaRPr lang="en-US" sz="2800" dirty="0"/>
          </a:p>
        </p:txBody>
      </p:sp>
      <p:graphicFrame>
        <p:nvGraphicFramePr>
          <p:cNvPr id="4" name="Group 107"/>
          <p:cNvGraphicFramePr>
            <a:graphicFrameLocks noGrp="1"/>
          </p:cNvGraphicFramePr>
          <p:nvPr>
            <p:extLst>
              <p:ext uri="{D42A27DB-BD31-4B8C-83A1-F6EECF244321}">
                <p14:modId xmlns:p14="http://schemas.microsoft.com/office/powerpoint/2010/main" val="562874572"/>
              </p:ext>
            </p:extLst>
          </p:nvPr>
        </p:nvGraphicFramePr>
        <p:xfrm>
          <a:off x="640080" y="3962400"/>
          <a:ext cx="7999413" cy="2122489"/>
        </p:xfrm>
        <a:graphic>
          <a:graphicData uri="http://schemas.openxmlformats.org/drawingml/2006/table">
            <a:tbl>
              <a:tblPr/>
              <a:tblGrid>
                <a:gridCol w="1330325"/>
                <a:gridCol w="1371600"/>
                <a:gridCol w="1336675"/>
                <a:gridCol w="3960813"/>
              </a:tblGrid>
              <a:tr h="312738">
                <a:tc gridSpan="2">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0" u="none" strike="noStrike" cap="none" normalizeH="0" baseline="0" dirty="0" smtClean="0">
                          <a:ln>
                            <a:noFill/>
                          </a:ln>
                          <a:solidFill>
                            <a:srgbClr val="000000"/>
                          </a:solidFill>
                          <a:effectLst/>
                          <a:latin typeface="Arial" charset="0"/>
                        </a:rPr>
                        <a:t>Task Effective Dates</a:t>
                      </a:r>
                    </a:p>
                  </a:txBody>
                  <a:tcPr marB="0"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a:noFill/>
                    </a:lnB>
                    <a:lnTlToBr>
                      <a:noFill/>
                    </a:lnTlToBr>
                    <a:lnBlToTr>
                      <a:noFill/>
                    </a:lnBlToTr>
                    <a:solidFill>
                      <a:schemeClr val="bg1"/>
                    </a:solidFill>
                  </a:tcPr>
                </a:tc>
                <a:tc hMerge="1">
                  <a:txBody>
                    <a:bodyPr/>
                    <a:lstStyle/>
                    <a:p>
                      <a:endParaRPr lang="en-US"/>
                    </a:p>
                  </a:txBody>
                  <a:tcPr/>
                </a:tc>
                <a:tc gridSpan="2">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0" u="none" strike="noStrike" cap="none" normalizeH="0" baseline="0" smtClean="0">
                          <a:ln>
                            <a:noFill/>
                          </a:ln>
                          <a:solidFill>
                            <a:srgbClr val="000000"/>
                          </a:solidFill>
                          <a:effectLst/>
                          <a:latin typeface="Arial" charset="0"/>
                        </a:rPr>
                        <a:t>Valid During</a:t>
                      </a:r>
                    </a:p>
                  </a:txBody>
                  <a:tcPr marB="0"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r>
              <a:tr h="220663">
                <a:tc>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0" u="none" strike="noStrike" cap="none" normalizeH="0" baseline="0" smtClean="0">
                          <a:ln>
                            <a:noFill/>
                          </a:ln>
                          <a:solidFill>
                            <a:srgbClr val="000000"/>
                          </a:solidFill>
                          <a:effectLst/>
                          <a:latin typeface="Arial" charset="0"/>
                        </a:rPr>
                        <a:t>Begin</a:t>
                      </a:r>
                    </a:p>
                  </a:txBody>
                  <a:tcPr marT="0"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a:noFill/>
                    </a:lnT>
                    <a:lnB w="12700" cap="flat" cmpd="sng" algn="ctr">
                      <a:solidFill>
                        <a:srgbClr val="000066"/>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0" u="none" strike="noStrike" cap="none" normalizeH="0" baseline="0" smtClean="0">
                          <a:ln>
                            <a:noFill/>
                          </a:ln>
                          <a:solidFill>
                            <a:srgbClr val="000000"/>
                          </a:solidFill>
                          <a:effectLst/>
                          <a:latin typeface="Arial" charset="0"/>
                        </a:rPr>
                        <a:t>End</a:t>
                      </a:r>
                    </a:p>
                  </a:txBody>
                  <a:tcPr marT="0"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a:noFill/>
                    </a:lnT>
                    <a:lnB w="12700" cap="flat" cmpd="sng" algn="ctr">
                      <a:solidFill>
                        <a:srgbClr val="000066"/>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0" u="none" strike="noStrike" cap="none" normalizeH="0" baseline="0" smtClean="0">
                          <a:ln>
                            <a:noFill/>
                          </a:ln>
                          <a:solidFill>
                            <a:srgbClr val="000000"/>
                          </a:solidFill>
                          <a:effectLst/>
                          <a:latin typeface="Arial" charset="0"/>
                        </a:rPr>
                        <a:t>FY</a:t>
                      </a:r>
                    </a:p>
                  </a:txBody>
                  <a:tcPr marT="0"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rgbClr val="000066"/>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831850" rtl="0" eaLnBrk="1" fontAlgn="base" latinLnBrk="0" hangingPunct="1">
                        <a:lnSpc>
                          <a:spcPct val="100000"/>
                        </a:lnSpc>
                        <a:spcBef>
                          <a:spcPct val="20000"/>
                        </a:spcBef>
                        <a:spcAft>
                          <a:spcPct val="0"/>
                        </a:spcAft>
                        <a:buClr>
                          <a:srgbClr val="003366"/>
                        </a:buClr>
                        <a:buSzPct val="130000"/>
                        <a:buFontTx/>
                        <a:buNone/>
                        <a:tabLst/>
                      </a:pPr>
                      <a:r>
                        <a:rPr kumimoji="0" lang="en-US" sz="1200" b="1" i="0" u="none" strike="noStrike" cap="none" normalizeH="0" baseline="0" smtClean="0">
                          <a:ln>
                            <a:noFill/>
                          </a:ln>
                          <a:solidFill>
                            <a:srgbClr val="000000"/>
                          </a:solidFill>
                          <a:effectLst/>
                          <a:latin typeface="Arial" charset="0"/>
                        </a:rPr>
                        <a:t>Period of Time </a:t>
                      </a:r>
                    </a:p>
                  </a:txBody>
                  <a:tcPr marT="0"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rgbClr val="000066"/>
                      </a:solidFill>
                      <a:prstDash val="solid"/>
                      <a:round/>
                      <a:headEnd type="none" w="sm" len="sm"/>
                      <a:tailEnd type="none" w="sm" len="sm"/>
                    </a:lnB>
                    <a:lnTlToBr>
                      <a:noFill/>
                    </a:lnTlToBr>
                    <a:lnBlToTr>
                      <a:noFill/>
                    </a:lnBlToTr>
                    <a:solidFill>
                      <a:schemeClr val="bg1"/>
                    </a:solidFill>
                  </a:tcPr>
                </a:tc>
              </a:tr>
              <a:tr h="374650">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Oct 1, 2017</a:t>
                      </a:r>
                    </a:p>
                  </a:txBody>
                  <a:tcPr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w="12700" cap="flat" cmpd="sng" algn="ctr">
                      <a:solidFill>
                        <a:srgbClr val="000066"/>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1" u="none" strike="noStrike" cap="none" normalizeH="0" baseline="0" smtClean="0">
                          <a:ln>
                            <a:noFill/>
                          </a:ln>
                          <a:solidFill>
                            <a:srgbClr val="000000"/>
                          </a:solidFill>
                          <a:effectLst/>
                          <a:latin typeface="Arial" charset="0"/>
                        </a:rPr>
                        <a:t>Blank</a:t>
                      </a:r>
                    </a:p>
                  </a:txBody>
                  <a:tcPr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w="12700" cap="flat" cmpd="sng" algn="ctr">
                      <a:solidFill>
                        <a:srgbClr val="000066"/>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2018…..</a:t>
                      </a:r>
                    </a:p>
                  </a:txBody>
                  <a:tcPr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w="12700" cap="flat" cmpd="sng" algn="ctr">
                      <a:solidFill>
                        <a:srgbClr val="000066"/>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2018 and subsequent years </a:t>
                      </a:r>
                    </a:p>
                  </a:txBody>
                  <a:tcPr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w="12700" cap="flat" cmpd="sng" algn="ctr">
                      <a:solidFill>
                        <a:srgbClr val="000066"/>
                      </a:solidFill>
                      <a:prstDash val="solid"/>
                      <a:round/>
                      <a:headEnd type="none" w="sm" len="sm"/>
                      <a:tailEnd type="none" w="sm" len="sm"/>
                    </a:lnB>
                    <a:lnTlToBr>
                      <a:noFill/>
                    </a:lnTlToBr>
                    <a:lnBlToTr>
                      <a:noFill/>
                    </a:lnBlToTr>
                    <a:solidFill>
                      <a:schemeClr val="bg1"/>
                    </a:solidFill>
                  </a:tcPr>
                </a:tc>
              </a:tr>
              <a:tr h="407988">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Oct 1, 2017</a:t>
                      </a:r>
                    </a:p>
                  </a:txBody>
                  <a:tcPr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w="12700" cap="flat" cmpd="sng" algn="ctr">
                      <a:solidFill>
                        <a:srgbClr val="000066"/>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Sep 30, 2018</a:t>
                      </a:r>
                    </a:p>
                  </a:txBody>
                  <a:tcPr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w="12700" cap="flat" cmpd="sng" algn="ctr">
                      <a:solidFill>
                        <a:srgbClr val="000066"/>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2018</a:t>
                      </a:r>
                    </a:p>
                  </a:txBody>
                  <a:tcPr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w="12700" cap="flat" cmpd="sng" algn="ctr">
                      <a:solidFill>
                        <a:srgbClr val="000066"/>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All of FY 2018</a:t>
                      </a:r>
                    </a:p>
                  </a:txBody>
                  <a:tcPr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w="12700" cap="flat" cmpd="sng" algn="ctr">
                      <a:solidFill>
                        <a:srgbClr val="000066"/>
                      </a:solidFill>
                      <a:prstDash val="solid"/>
                      <a:round/>
                      <a:headEnd type="none" w="sm" len="sm"/>
                      <a:tailEnd type="none" w="sm" len="sm"/>
                    </a:lnB>
                    <a:lnTlToBr>
                      <a:noFill/>
                    </a:lnTlToBr>
                    <a:lnBlToTr>
                      <a:noFill/>
                    </a:lnBlToTr>
                    <a:solidFill>
                      <a:schemeClr val="bg1"/>
                    </a:solidFill>
                  </a:tcPr>
                </a:tc>
              </a:tr>
              <a:tr h="406400">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Jan 1, 2018</a:t>
                      </a:r>
                    </a:p>
                  </a:txBody>
                  <a:tcPr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w="12700" cap="flat" cmpd="sng" algn="ctr">
                      <a:solidFill>
                        <a:srgbClr val="000066"/>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Sep 30, 2018</a:t>
                      </a:r>
                    </a:p>
                  </a:txBody>
                  <a:tcPr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w="12700" cap="flat" cmpd="sng" algn="ctr">
                      <a:solidFill>
                        <a:srgbClr val="000066"/>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2018</a:t>
                      </a:r>
                    </a:p>
                  </a:txBody>
                  <a:tcPr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w="12700" cap="flat" cmpd="sng" algn="ctr">
                      <a:solidFill>
                        <a:srgbClr val="000066"/>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All of FY 2018</a:t>
                      </a:r>
                    </a:p>
                  </a:txBody>
                  <a:tcPr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w="12700" cap="flat" cmpd="sng" algn="ctr">
                      <a:solidFill>
                        <a:srgbClr val="000066"/>
                      </a:solidFill>
                      <a:prstDash val="solid"/>
                      <a:round/>
                      <a:headEnd type="none" w="sm" len="sm"/>
                      <a:tailEnd type="none" w="sm" len="sm"/>
                    </a:lnB>
                    <a:lnTlToBr>
                      <a:noFill/>
                    </a:lnTlToBr>
                    <a:lnBlToTr>
                      <a:noFill/>
                    </a:lnBlToTr>
                    <a:solidFill>
                      <a:schemeClr val="bg1"/>
                    </a:solidFill>
                  </a:tcPr>
                </a:tc>
              </a:tr>
              <a:tr h="392113">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Oct 1, 2017</a:t>
                      </a:r>
                    </a:p>
                  </a:txBody>
                  <a:tcPr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w="12700" cap="flat" cmpd="sng" algn="ctr">
                      <a:solidFill>
                        <a:srgbClr val="000066"/>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Sep 30, 2019</a:t>
                      </a:r>
                    </a:p>
                  </a:txBody>
                  <a:tcPr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w="12700" cap="flat" cmpd="sng" algn="ctr">
                      <a:solidFill>
                        <a:srgbClr val="000066"/>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2018-2019</a:t>
                      </a:r>
                    </a:p>
                  </a:txBody>
                  <a:tcPr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w="12700" cap="flat" cmpd="sng" algn="ctr">
                      <a:solidFill>
                        <a:srgbClr val="000066"/>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831850" rtl="0" eaLnBrk="1" fontAlgn="base" latinLnBrk="0" hangingPunct="1">
                        <a:lnSpc>
                          <a:spcPct val="100000"/>
                        </a:lnSpc>
                        <a:spcBef>
                          <a:spcPct val="20000"/>
                        </a:spcBef>
                        <a:spcAft>
                          <a:spcPct val="0"/>
                        </a:spcAft>
                        <a:buClr>
                          <a:srgbClr val="003366"/>
                        </a:buClr>
                        <a:buSzPct val="130000"/>
                        <a:buFontTx/>
                        <a:buNone/>
                        <a:tabLst/>
                      </a:pPr>
                      <a:r>
                        <a:rPr kumimoji="0" lang="en-US" sz="1400" b="1" i="0" u="none" strike="noStrike" cap="none" normalizeH="0" baseline="0" dirty="0" smtClean="0">
                          <a:ln>
                            <a:noFill/>
                          </a:ln>
                          <a:solidFill>
                            <a:srgbClr val="000000"/>
                          </a:solidFill>
                          <a:effectLst/>
                          <a:latin typeface="Arial" charset="0"/>
                        </a:rPr>
                        <a:t>2018-2019; not valid after 1-OCT-2019</a:t>
                      </a:r>
                    </a:p>
                  </a:txBody>
                  <a:tcPr horzOverflow="overflow">
                    <a:lnL w="12700" cap="flat" cmpd="sng" algn="ctr">
                      <a:solidFill>
                        <a:srgbClr val="000066"/>
                      </a:solidFill>
                      <a:prstDash val="solid"/>
                      <a:round/>
                      <a:headEnd type="none" w="sm" len="sm"/>
                      <a:tailEnd type="none" w="sm" len="sm"/>
                    </a:lnL>
                    <a:lnR w="12700" cap="flat" cmpd="sng" algn="ctr">
                      <a:solidFill>
                        <a:srgbClr val="000066"/>
                      </a:solidFill>
                      <a:prstDash val="solid"/>
                      <a:round/>
                      <a:headEnd type="none" w="sm" len="sm"/>
                      <a:tailEnd type="none" w="sm" len="sm"/>
                    </a:lnR>
                    <a:lnT w="12700" cap="flat" cmpd="sng" algn="ctr">
                      <a:solidFill>
                        <a:srgbClr val="000066"/>
                      </a:solidFill>
                      <a:prstDash val="solid"/>
                      <a:round/>
                      <a:headEnd type="none" w="sm" len="sm"/>
                      <a:tailEnd type="none" w="sm" len="sm"/>
                    </a:lnT>
                    <a:lnB w="12700" cap="flat" cmpd="sng" algn="ctr">
                      <a:solidFill>
                        <a:srgbClr val="000066"/>
                      </a:solidFill>
                      <a:prstDash val="solid"/>
                      <a:round/>
                      <a:headEnd type="none" w="sm" len="sm"/>
                      <a:tailEnd type="none" w="sm" len="sm"/>
                    </a:lnB>
                    <a:lnTlToBr>
                      <a:noFill/>
                    </a:lnTlToBr>
                    <a:lnBlToTr>
                      <a:noFill/>
                    </a:lnBlToTr>
                    <a:solidFill>
                      <a:schemeClr val="bg1"/>
                    </a:solidFill>
                  </a:tcPr>
                </a:tc>
              </a:tr>
            </a:tbl>
          </a:graphicData>
        </a:graphic>
      </p:graphicFrame>
      <p:sp>
        <p:nvSpPr>
          <p:cNvPr id="5" name="Text Box 41"/>
          <p:cNvSpPr txBox="1">
            <a:spLocks noChangeArrowheads="1"/>
          </p:cNvSpPr>
          <p:nvPr/>
        </p:nvSpPr>
        <p:spPr bwMode="auto">
          <a:xfrm>
            <a:off x="1600200" y="6324600"/>
            <a:ext cx="5715000" cy="276999"/>
          </a:xfrm>
          <a:prstGeom prst="rect">
            <a:avLst/>
          </a:prstGeom>
          <a:solidFill>
            <a:srgbClr val="AACAEE"/>
          </a:solidFill>
          <a:ln w="12700">
            <a:solidFill>
              <a:schemeClr val="tx1"/>
            </a:solidFill>
            <a:miter lim="800000"/>
            <a:headEnd type="none" w="sm" len="sm"/>
            <a:tailEnd type="none" w="sm" len="sm"/>
          </a:ln>
          <a:effectLst/>
        </p:spPr>
        <p:txBody>
          <a:bodyPr wrap="square">
            <a:spAutoFit/>
          </a:bodyPr>
          <a:lstStyle/>
          <a:p>
            <a:pPr eaLnBrk="0" hangingPunct="0">
              <a:lnSpc>
                <a:spcPct val="100000"/>
              </a:lnSpc>
              <a:buClrTx/>
              <a:buSzTx/>
              <a:defRPr/>
            </a:pPr>
            <a:r>
              <a:rPr lang="en-US" sz="1200" i="1" dirty="0">
                <a:solidFill>
                  <a:srgbClr val="000000"/>
                </a:solidFill>
                <a:effectLst>
                  <a:outerShdw blurRad="38100" dist="38100" dir="2700000" algn="tl">
                    <a:srgbClr val="FFFFFF"/>
                  </a:outerShdw>
                </a:effectLst>
                <a:latin typeface="Arial" charset="0"/>
              </a:rPr>
              <a:t>Note:  If a task is valid for any part of the fiscal year, it is valid for the entire year.</a:t>
            </a:r>
          </a:p>
        </p:txBody>
      </p:sp>
    </p:spTree>
    <p:extLst>
      <p:ext uri="{BB962C8B-B14F-4D97-AF65-F5344CB8AC3E}">
        <p14:creationId xmlns:p14="http://schemas.microsoft.com/office/powerpoint/2010/main" val="3864573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1996</TotalTime>
  <Words>5347</Words>
  <Application>Microsoft Office PowerPoint</Application>
  <PresentationFormat>On-screen Show (4:3)</PresentationFormat>
  <Paragraphs>772</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Accounting Classification Code [ACCS] &amp; General Budget Information</vt:lpstr>
      <vt:lpstr>Accounting Code Classification Structure [ACCS]</vt:lpstr>
      <vt:lpstr>CBS Accounting Classification Code Structure (ACCS)</vt:lpstr>
      <vt:lpstr>Organization Code Structure Level 1 -- Line Office</vt:lpstr>
      <vt:lpstr>Organization Code Structure Levels 1-2  --  Financial Mgmt. Center (FMC)</vt:lpstr>
      <vt:lpstr>Budgetary Structure</vt:lpstr>
      <vt:lpstr>CBS Program – Project-Task Relationship</vt:lpstr>
      <vt:lpstr>ACCS Project #  --  1st Position</vt:lpstr>
      <vt:lpstr>Project – Task Effective Dates</vt:lpstr>
      <vt:lpstr>Project Code Maintenance {CM004}</vt:lpstr>
      <vt:lpstr>Project Codes - Logic</vt:lpstr>
      <vt:lpstr>Reimbursable Project Structure</vt:lpstr>
      <vt:lpstr>ORF / PAC Project Code/Task Breakdown</vt:lpstr>
      <vt:lpstr>Budgetary Setup &amp; Relationships</vt:lpstr>
      <vt:lpstr>Funding Definitions</vt:lpstr>
      <vt:lpstr>Basics of Budget</vt:lpstr>
      <vt:lpstr>PowerPoint Presentation</vt:lpstr>
      <vt:lpstr>Funds Management</vt:lpstr>
      <vt:lpstr>Funds Management –  Setup in CFS</vt:lpstr>
      <vt:lpstr>Funds Management Flow</vt:lpstr>
      <vt:lpstr>Funds Management Example - Budget Office</vt:lpstr>
      <vt:lpstr>Funds Control</vt:lpstr>
      <vt:lpstr>Funds Control</vt:lpstr>
      <vt:lpstr>Funds Control</vt:lpstr>
      <vt:lpstr>Funds Control – Allotments Example #1</vt:lpstr>
      <vt:lpstr>Funds Control – Allotments Example #1a</vt:lpstr>
      <vt:lpstr>Funds Control – Allotments Example #2</vt:lpstr>
    </vt:vector>
  </TitlesOfParts>
  <Company>NOAA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erin.cobbs;george.metz</dc:creator>
  <cp:lastModifiedBy>Annette Brown</cp:lastModifiedBy>
  <cp:revision>127</cp:revision>
  <cp:lastPrinted>2012-08-10T15:48:53Z</cp:lastPrinted>
  <dcterms:created xsi:type="dcterms:W3CDTF">2011-03-31T16:36:22Z</dcterms:created>
  <dcterms:modified xsi:type="dcterms:W3CDTF">2018-04-12T13:11:22Z</dcterms:modified>
</cp:coreProperties>
</file>