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1" d="100"/>
          <a:sy n="111" d="100"/>
        </p:scale>
        <p:origin x="-139" y="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7C1AA-2D56-4D00-B843-D1B222F914EF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5EEE-ACC4-4F00-978F-9DEEE9BE7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3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75EEE-ACC4-4F00-978F-9DEEE9BE73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0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5736-0181-47D2-AD85-ABA0343BB247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0D78-3738-4893-9A79-6B9813F5053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rporateservices.noaa.gov/~finance/GROUP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0"/>
            <a:ext cx="504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Conference &amp; Group Travel Decision Flow Chart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810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Is an event a conference?</a:t>
            </a: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04800" y="762001"/>
            <a:ext cx="2255024" cy="2616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the event a FACA meeting?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304800" y="1328410"/>
            <a:ext cx="2514600" cy="2501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the event fully funded by a grant?</a:t>
            </a: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1301121" y="1578605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1295400" y="1023611"/>
            <a:ext cx="736" cy="2616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1295400" y="10668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25300" y="1621795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6248400" y="762000"/>
            <a:ext cx="2438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 we have 15 or more travelers domestic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or 8 or more travelers international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43200" y="762000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Yes, check group travel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24200" y="1447800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Yes, check group travel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1030" idx="3"/>
            <a:endCxn id="57" idx="1"/>
          </p:cNvCxnSpPr>
          <p:nvPr/>
        </p:nvCxnSpPr>
        <p:spPr>
          <a:xfrm flipV="1">
            <a:off x="2559824" y="892805"/>
            <a:ext cx="183376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4" idx="3"/>
            <a:endCxn id="58" idx="1"/>
          </p:cNvCxnSpPr>
          <p:nvPr/>
        </p:nvCxnSpPr>
        <p:spPr>
          <a:xfrm>
            <a:off x="2819400" y="1453508"/>
            <a:ext cx="304800" cy="12509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953000" y="381000"/>
            <a:ext cx="4017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Does a group travel request need to be submitted?</a:t>
            </a: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AutoShape 12"/>
          <p:cNvCxnSpPr>
            <a:cxnSpLocks noChangeShapeType="1"/>
          </p:cNvCxnSpPr>
          <p:nvPr/>
        </p:nvCxnSpPr>
        <p:spPr bwMode="auto">
          <a:xfrm>
            <a:off x="8458200" y="1371600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" name="AutoShape 12"/>
          <p:cNvCxnSpPr>
            <a:cxnSpLocks noChangeShapeType="1"/>
          </p:cNvCxnSpPr>
          <p:nvPr/>
        </p:nvCxnSpPr>
        <p:spPr bwMode="auto">
          <a:xfrm>
            <a:off x="6477000" y="1371600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2" name="AutoShape 13"/>
          <p:cNvSpPr>
            <a:spLocks noChangeArrowheads="1"/>
          </p:cNvSpPr>
          <p:nvPr/>
        </p:nvSpPr>
        <p:spPr bwMode="auto">
          <a:xfrm>
            <a:off x="7772400" y="1752600"/>
            <a:ext cx="12192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Requires LO/SO Approval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58200" y="13716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77000" y="1371600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5943600" y="1752600"/>
            <a:ext cx="1600200" cy="76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Complete NOAA Group Travel Request Form and Submit to DUS/O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961659" y="2565446"/>
            <a:ext cx="2246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Conferences and Group Travel Policy Memorandum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16-2, updated 6/1/16 with </a:t>
            </a:r>
            <a:r>
              <a:rPr lang="en-US" sz="1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DUS/O lowering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Travel </a:t>
            </a:r>
            <a:r>
              <a:rPr lang="en-US" sz="1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Levels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NOAA Conference &amp; Group Travel Policy website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77458" y="2687938"/>
            <a:ext cx="1475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No, check group travel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Arrow Connector 50"/>
          <p:cNvCxnSpPr>
            <a:endCxn id="50" idx="1"/>
          </p:cNvCxnSpPr>
          <p:nvPr/>
        </p:nvCxnSpPr>
        <p:spPr>
          <a:xfrm>
            <a:off x="4710241" y="2814338"/>
            <a:ext cx="267217" cy="440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61107" y="4065995"/>
            <a:ext cx="1412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Yes to All Criteria</a:t>
            </a: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72097" y="4359827"/>
            <a:ext cx="1090003" cy="4189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Conference Cost:  &lt; $200K(net)</a:t>
            </a:r>
          </a:p>
        </p:txBody>
      </p:sp>
      <p:sp>
        <p:nvSpPr>
          <p:cNvPr id="157" name="AutoShape 5"/>
          <p:cNvSpPr>
            <a:spLocks noChangeArrowheads="1"/>
          </p:cNvSpPr>
          <p:nvPr/>
        </p:nvSpPr>
        <p:spPr bwMode="auto">
          <a:xfrm>
            <a:off x="2952932" y="4349262"/>
            <a:ext cx="1157640" cy="42950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Conference Cost: </a:t>
            </a:r>
            <a:r>
              <a:rPr kumimoji="0" lang="en-US" sz="12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$200K (net)</a:t>
            </a:r>
          </a:p>
        </p:txBody>
      </p:sp>
      <p:cxnSp>
        <p:nvCxnSpPr>
          <p:cNvPr id="158" name="AutoShape 11"/>
          <p:cNvCxnSpPr>
            <a:cxnSpLocks noChangeShapeType="1"/>
          </p:cNvCxnSpPr>
          <p:nvPr/>
        </p:nvCxnSpPr>
        <p:spPr bwMode="auto">
          <a:xfrm flipH="1">
            <a:off x="1399687" y="3962400"/>
            <a:ext cx="810113" cy="3194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1" name="AutoShape 11"/>
          <p:cNvCxnSpPr>
            <a:cxnSpLocks noChangeShapeType="1"/>
          </p:cNvCxnSpPr>
          <p:nvPr/>
        </p:nvCxnSpPr>
        <p:spPr bwMode="auto">
          <a:xfrm>
            <a:off x="2743200" y="3962400"/>
            <a:ext cx="788552" cy="3194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" name="AutoShape 12"/>
          <p:cNvCxnSpPr>
            <a:cxnSpLocks noChangeShapeType="1"/>
            <a:stCxn id="155" idx="2"/>
          </p:cNvCxnSpPr>
          <p:nvPr/>
        </p:nvCxnSpPr>
        <p:spPr bwMode="auto">
          <a:xfrm flipH="1">
            <a:off x="1006742" y="4778769"/>
            <a:ext cx="10357" cy="4044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6" name="AutoShape 13"/>
          <p:cNvSpPr>
            <a:spLocks noChangeArrowheads="1"/>
          </p:cNvSpPr>
          <p:nvPr/>
        </p:nvSpPr>
        <p:spPr bwMode="auto">
          <a:xfrm>
            <a:off x="439466" y="5228382"/>
            <a:ext cx="1079498" cy="81794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Requires  approval by NOAA LO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DAA / SO Director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72097" y="6433041"/>
            <a:ext cx="1400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Check group travel</a:t>
            </a: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2" name="AutoShape 12"/>
          <p:cNvCxnSpPr>
            <a:cxnSpLocks noChangeShapeType="1"/>
          </p:cNvCxnSpPr>
          <p:nvPr/>
        </p:nvCxnSpPr>
        <p:spPr bwMode="auto">
          <a:xfrm flipV="1">
            <a:off x="4110572" y="4218457"/>
            <a:ext cx="733277" cy="2182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3" name="AutoShape 17"/>
          <p:cNvSpPr>
            <a:spLocks noChangeArrowheads="1"/>
          </p:cNvSpPr>
          <p:nvPr/>
        </p:nvSpPr>
        <p:spPr bwMode="auto">
          <a:xfrm>
            <a:off x="5943600" y="5027365"/>
            <a:ext cx="3048000" cy="17284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$200k-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$499k (net) requires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approval by the DOC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Deputy Secretary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$500K (gross) requires approval by the DOC Deputy Secretary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u="sng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$500K (net)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requires approval by the DOC Secretary &amp;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signed waiver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from NOAA Administrator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4" name="AutoShape 12"/>
          <p:cNvCxnSpPr>
            <a:cxnSpLocks noChangeShapeType="1"/>
          </p:cNvCxnSpPr>
          <p:nvPr/>
        </p:nvCxnSpPr>
        <p:spPr bwMode="auto">
          <a:xfrm>
            <a:off x="5148130" y="6257702"/>
            <a:ext cx="609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10" name="Rectangle 16"/>
          <p:cNvSpPr>
            <a:spLocks noChangeArrowheads="1"/>
          </p:cNvSpPr>
          <p:nvPr/>
        </p:nvSpPr>
        <p:spPr bwMode="auto">
          <a:xfrm>
            <a:off x="2475414" y="4880710"/>
            <a:ext cx="3239586" cy="655010"/>
          </a:xfrm>
          <a:prstGeom prst="rect">
            <a:avLst/>
          </a:prstGeom>
          <a:solidFill>
            <a:srgbClr val="FFFFFF">
              <a:alpha val="61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Conference Package with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Group Travel Request must be submitted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by DAA/SO Director to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CFO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days in advance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AutoShape 13"/>
          <p:cNvSpPr>
            <a:spLocks noChangeArrowheads="1"/>
          </p:cNvSpPr>
          <p:nvPr/>
        </p:nvSpPr>
        <p:spPr bwMode="auto">
          <a:xfrm>
            <a:off x="2903990" y="5819419"/>
            <a:ext cx="2244140" cy="88618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Requires approval by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NOAA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CFO, NOAA DUS/O &amp; NOAA COS prior to approval by DOC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100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00k(net))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AutoShape 13"/>
          <p:cNvSpPr>
            <a:spLocks noChangeArrowheads="1"/>
          </p:cNvSpPr>
          <p:nvPr/>
        </p:nvSpPr>
        <p:spPr bwMode="auto">
          <a:xfrm>
            <a:off x="4905998" y="3836448"/>
            <a:ext cx="2256802" cy="64565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Provide Conference Title, Start Date, &amp; End Date to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CFO 90 days prior to Conference Start Date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AutoShape 12"/>
          <p:cNvCxnSpPr>
            <a:cxnSpLocks noChangeShapeType="1"/>
          </p:cNvCxnSpPr>
          <p:nvPr/>
        </p:nvCxnSpPr>
        <p:spPr bwMode="auto">
          <a:xfrm flipH="1">
            <a:off x="4818212" y="4482106"/>
            <a:ext cx="329918" cy="3986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6" name="AutoShape 12"/>
          <p:cNvCxnSpPr>
            <a:cxnSpLocks noChangeShapeType="1"/>
          </p:cNvCxnSpPr>
          <p:nvPr/>
        </p:nvCxnSpPr>
        <p:spPr bwMode="auto">
          <a:xfrm>
            <a:off x="769791" y="6046322"/>
            <a:ext cx="0" cy="386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1" name="AutoShape 12"/>
          <p:cNvCxnSpPr>
            <a:cxnSpLocks noChangeShapeType="1"/>
          </p:cNvCxnSpPr>
          <p:nvPr/>
        </p:nvCxnSpPr>
        <p:spPr bwMode="auto">
          <a:xfrm>
            <a:off x="4062118" y="5565789"/>
            <a:ext cx="0" cy="2554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102791" y="1966688"/>
            <a:ext cx="4741058" cy="19957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Does the event meet the following five criteria: </a:t>
            </a:r>
          </a:p>
          <a:p>
            <a:pPr marL="228600" lvl="0" indent="-228600" fontAlgn="base">
              <a:spcBef>
                <a:spcPct val="0"/>
              </a:spcBef>
              <a:buFontTx/>
              <a:buAutoNum type="arabicParenBoth"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a meeting, retreat, seminar, symposium,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training (5 CFR 410.404) or event that involved federally funded attendee travel (non-local); AND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(2) is sponsored/co-sponsored by anyone; AND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(3) the Agency will expend funds, including travel; AND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(4) brings together a group of government employees; AND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(5) includes two or more conference indicators: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i)  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brochure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	ii)  published/distributed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agenda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iii)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marketed internally or externally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iv)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registration required</a:t>
            </a:r>
          </a:p>
          <a:p>
            <a:pPr marL="228600" lvl="0" indent="-228600" fontAlgn="base">
              <a:spcBef>
                <a:spcPct val="0"/>
              </a:spcBef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v) 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widely gathered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>
          <a:solidFill>
            <a:srgbClr val="000000"/>
          </a:solidFill>
          <a:round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1000"/>
          </a:spcAft>
          <a:buClrTx/>
          <a:buSzTx/>
          <a:buFontTx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326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joseph.a.pica</dc:creator>
  <cp:lastModifiedBy>Rachael S.Wivell</cp:lastModifiedBy>
  <cp:revision>44</cp:revision>
  <cp:lastPrinted>2015-04-20T13:24:59Z</cp:lastPrinted>
  <dcterms:created xsi:type="dcterms:W3CDTF">2012-07-17T12:06:18Z</dcterms:created>
  <dcterms:modified xsi:type="dcterms:W3CDTF">2017-08-08T15:02:12Z</dcterms:modified>
</cp:coreProperties>
</file>